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317" r:id="rId14"/>
    <p:sldId id="320" r:id="rId15"/>
    <p:sldId id="273" r:id="rId16"/>
    <p:sldId id="261" r:id="rId17"/>
    <p:sldId id="262" r:id="rId18"/>
    <p:sldId id="263" r:id="rId19"/>
    <p:sldId id="264" r:id="rId20"/>
    <p:sldId id="265" r:id="rId21"/>
    <p:sldId id="322" r:id="rId22"/>
    <p:sldId id="321" r:id="rId23"/>
    <p:sldId id="275" r:id="rId24"/>
    <p:sldId id="288" r:id="rId25"/>
    <p:sldId id="289" r:id="rId26"/>
    <p:sldId id="290" r:id="rId27"/>
    <p:sldId id="291" r:id="rId28"/>
    <p:sldId id="306" r:id="rId29"/>
    <p:sldId id="307" r:id="rId30"/>
    <p:sldId id="292" r:id="rId31"/>
    <p:sldId id="293" r:id="rId32"/>
    <p:sldId id="294" r:id="rId33"/>
    <p:sldId id="295" r:id="rId34"/>
    <p:sldId id="296" r:id="rId35"/>
    <p:sldId id="323" r:id="rId36"/>
    <p:sldId id="297" r:id="rId37"/>
    <p:sldId id="298" r:id="rId38"/>
    <p:sldId id="299" r:id="rId39"/>
    <p:sldId id="301" r:id="rId40"/>
    <p:sldId id="309" r:id="rId41"/>
    <p:sldId id="310" r:id="rId42"/>
    <p:sldId id="311" r:id="rId43"/>
    <p:sldId id="312" r:id="rId44"/>
    <p:sldId id="313" r:id="rId45"/>
    <p:sldId id="314" r:id="rId46"/>
    <p:sldId id="305" r:id="rId47"/>
    <p:sldId id="274" r:id="rId48"/>
    <p:sldId id="316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Nunito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C13115-869D-4CC9-AABD-23AA243AE528}">
  <a:tblStyle styleId="{FFC13115-869D-4CC9-AABD-23AA243AE5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6" d="100"/>
          <a:sy n="206" d="100"/>
        </p:scale>
        <p:origin x="50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57530ecc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57530ecc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57530ecc4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57530ecc4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57530ecc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57530ecc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485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2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b50ba7fc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b50ba7fc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b50ba7fc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b50ba7fc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74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b50ba7fc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b50ba7fc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015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b50ba7fcd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b50ba7fcd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863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50ba7fcd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b50ba7fcd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3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715ee6c5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715ee6c5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b50ba7fcd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b50ba7fcd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899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b50ba7fc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b50ba7fc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282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b50ba7fc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b50ba7fc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785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907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564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39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Balanced Data</a:t>
            </a:r>
          </a:p>
          <a:p>
            <a:r>
              <a:rPr lang="en-US" dirty="0"/>
              <a:t>800 songs training, 200 test</a:t>
            </a:r>
          </a:p>
          <a:p>
            <a:r>
              <a:rPr lang="en-US" dirty="0"/>
              <a:t>5 fully-connected layers</a:t>
            </a:r>
          </a:p>
          <a:p>
            <a:r>
              <a:rPr lang="en-US" dirty="0"/>
              <a:t>4 dropout layers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930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Balanced Data</a:t>
            </a:r>
          </a:p>
          <a:p>
            <a:r>
              <a:rPr lang="en-US" dirty="0"/>
              <a:t>800 songs training, 200 test</a:t>
            </a:r>
          </a:p>
          <a:p>
            <a:r>
              <a:rPr lang="en-US" dirty="0"/>
              <a:t>5 fully-connected layers</a:t>
            </a:r>
          </a:p>
          <a:p>
            <a:r>
              <a:rPr lang="en-US" dirty="0"/>
              <a:t>4 dropout layers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340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Balanced Data</a:t>
            </a:r>
          </a:p>
          <a:p>
            <a:r>
              <a:rPr lang="en-US" dirty="0"/>
              <a:t>800 songs training, 200 test</a:t>
            </a:r>
          </a:p>
          <a:p>
            <a:r>
              <a:rPr lang="en-US" dirty="0"/>
              <a:t>5 fully-connected layers</a:t>
            </a:r>
          </a:p>
          <a:p>
            <a:r>
              <a:rPr lang="en-US" dirty="0"/>
              <a:t>4 dropout layers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31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08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5715ee6c5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5715ee6c5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Anecdotal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714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16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030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177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b50ba7fc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b50ba7fc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34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421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4490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924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085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678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715ee6c5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715ee6c5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audio classification research focused on using feature extraction and signal processing.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325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878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3035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6137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529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b50ba7fc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b50ba7fc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622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57530ecc4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57530ecc4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7530ecc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7530ecc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45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5715ee6c5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5715ee6c5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Microphones record audio files as magnitudes over time. Humans hear pitches as frequencies, not magnitudes. All audio models we tried turns magnitudes into frequencies.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rate = number of magnitudes/data points a second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Higher sample rate leads to higher quality audio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if song is 30s, there are sample rate * 30s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training songs are 30s clips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7530ecc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7530ecc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57530ecc4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57530ecc4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b50ba7fc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b50ba7fc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57530ecc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57530ecc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Data (434 Hip Hop Songs vs 23895 Classic Pop and Rock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Repeating artists with different songs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 labeled by users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marsyas.info/downloads/datasets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enodo.org/record/3478579#.Xd0xfehKiU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 Genre Classification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3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Dias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Wyndham Hudson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Phalguna Rupanagudi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Sukris Vong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 Watanabe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A909A-089B-4AE9-8726-7BAE09DC6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>
            <a:spLocks noGrp="1"/>
          </p:cNvSpPr>
          <p:nvPr>
            <p:ph type="body" idx="1"/>
          </p:nvPr>
        </p:nvSpPr>
        <p:spPr>
          <a:xfrm>
            <a:off x="486550" y="3651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2">
                    <a:lumMod val="50000"/>
                  </a:schemeClr>
                </a:solidFill>
              </a:rPr>
              <a:t>Na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ï</a:t>
            </a:r>
            <a:r>
              <a:rPr lang="en" sz="1800" b="1" dirty="0">
                <a:solidFill>
                  <a:schemeClr val="bg2">
                    <a:lumMod val="50000"/>
                  </a:schemeClr>
                </a:solidFill>
              </a:rPr>
              <a:t>ve Bayes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Used typically in Text Classification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sklearn library “MultinomialNB” implementation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1: </a:t>
            </a:r>
            <a:r>
              <a:rPr lang="en-US" dirty="0"/>
              <a:t>Naïve Bayes</a:t>
            </a:r>
            <a:endParaRPr dirty="0"/>
          </a:p>
        </p:txBody>
      </p:sp>
      <p:sp>
        <p:nvSpPr>
          <p:cNvPr id="322" name="Google Shape;322;p27"/>
          <p:cNvSpPr txBox="1"/>
          <p:nvPr/>
        </p:nvSpPr>
        <p:spPr>
          <a:xfrm>
            <a:off x="519800" y="1430773"/>
            <a:ext cx="138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Artist Name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2286000" y="1430773"/>
            <a:ext cx="138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Song Title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4002550" y="1401350"/>
            <a:ext cx="1504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Album Name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6052475" y="1401375"/>
            <a:ext cx="1012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Year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7277775" y="1401350"/>
            <a:ext cx="1504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Album Cover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1235875" y="2847375"/>
            <a:ext cx="1230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Irma Thomas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7"/>
          <p:cNvCxnSpPr/>
          <p:nvPr/>
        </p:nvCxnSpPr>
        <p:spPr>
          <a:xfrm rot="10800000" flipH="1">
            <a:off x="2314200" y="3049275"/>
            <a:ext cx="3123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7"/>
          <p:cNvSpPr txBox="1"/>
          <p:nvPr/>
        </p:nvSpPr>
        <p:spPr>
          <a:xfrm>
            <a:off x="2638425" y="2763375"/>
            <a:ext cx="116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(0, 1550)  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(0, 3189) 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372800" y="2195588"/>
            <a:ext cx="16809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Bag of Words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384700" y="1051225"/>
            <a:ext cx="23979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Metadata Elements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4863875" y="2930025"/>
            <a:ext cx="1680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Sweet Touch Of Love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27"/>
          <p:cNvCxnSpPr/>
          <p:nvPr/>
        </p:nvCxnSpPr>
        <p:spPr>
          <a:xfrm rot="10800000" flipH="1">
            <a:off x="6468575" y="3133275"/>
            <a:ext cx="3123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27"/>
          <p:cNvSpPr txBox="1"/>
          <p:nvPr/>
        </p:nvSpPr>
        <p:spPr>
          <a:xfrm>
            <a:off x="6832150" y="2636100"/>
            <a:ext cx="11601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(0, 10298)  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(0, 12338)  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(0, 17011)  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(0, 17739) 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1906700" y="2430552"/>
            <a:ext cx="1386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Artist Name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7"/>
          <p:cNvSpPr txBox="1"/>
          <p:nvPr/>
        </p:nvSpPr>
        <p:spPr>
          <a:xfrm>
            <a:off x="6002350" y="2369648"/>
            <a:ext cx="138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Song Title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31E70-C324-4A62-AA74-4E62040E1E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body" idx="1"/>
          </p:nvPr>
        </p:nvSpPr>
        <p:spPr>
          <a:xfrm>
            <a:off x="409200" y="898450"/>
            <a:ext cx="4162800" cy="3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Binary Classification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Mixed Results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Song Title outperformed Artist Name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Shortcomings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Unbalanced Training Dataset</a:t>
            </a:r>
            <a:endParaRPr sz="1400"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dirty="0"/>
              <a:t>434 Hip-Hop vs 23985 Rock</a:t>
            </a:r>
            <a:endParaRPr sz="12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Unbalanced Testing Dataset</a:t>
            </a:r>
            <a:endParaRPr sz="1400"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dirty="0"/>
              <a:t>20 Classical Songs vs 100 Metal Songs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42" name="Google Shape;342;p28"/>
          <p:cNvPicPr preferRelativeResize="0"/>
          <p:nvPr/>
        </p:nvPicPr>
        <p:blipFill rotWithShape="1">
          <a:blip r:embed="rId3">
            <a:alphaModFix/>
          </a:blip>
          <a:srcRect l="47287" t="8330" r="1089" b="52661"/>
          <a:stretch/>
        </p:blipFill>
        <p:spPr>
          <a:xfrm>
            <a:off x="4802850" y="794451"/>
            <a:ext cx="4068802" cy="172935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>
            <a:spLocks noGrp="1"/>
          </p:cNvSpPr>
          <p:nvPr>
            <p:ph type="title"/>
          </p:nvPr>
        </p:nvSpPr>
        <p:spPr>
          <a:xfrm>
            <a:off x="819150" y="236000"/>
            <a:ext cx="75057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Easy Dataset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8F220-3DA3-4AEC-92DC-685D29FDE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Google Shape;342;p28">
            <a:extLst>
              <a:ext uri="{FF2B5EF4-FFF2-40B4-BE49-F238E27FC236}">
                <a16:creationId xmlns:a16="http://schemas.microsoft.com/office/drawing/2014/main" id="{A4841192-1E12-4C13-AAD3-3AF9D14663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7287" t="54328" r="1089" b="6663"/>
          <a:stretch/>
        </p:blipFill>
        <p:spPr>
          <a:xfrm>
            <a:off x="4748082" y="2669060"/>
            <a:ext cx="4068802" cy="1729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body" idx="1"/>
          </p:nvPr>
        </p:nvSpPr>
        <p:spPr>
          <a:xfrm>
            <a:off x="197625" y="955550"/>
            <a:ext cx="4446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Three Genre Classification</a:t>
            </a:r>
            <a:endParaRPr sz="1800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Highest Accuracy (Reggae, Classical, Country):</a:t>
            </a:r>
            <a:endParaRPr sz="14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73.3% - Artist Name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68.6% - Song Title</a:t>
            </a:r>
            <a:endParaRPr sz="12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Lowest Accuracy (Rock, Country, Metal):</a:t>
            </a:r>
            <a:endParaRPr sz="14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42% - Artist Name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39.8% - Song Title</a:t>
            </a:r>
            <a:endParaRPr sz="1200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title"/>
          </p:nvPr>
        </p:nvSpPr>
        <p:spPr>
          <a:xfrm>
            <a:off x="819150" y="236000"/>
            <a:ext cx="75057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Hard Dataset</a:t>
            </a:r>
            <a:endParaRPr dirty="0"/>
          </a:p>
        </p:txBody>
      </p:sp>
      <p:sp>
        <p:nvSpPr>
          <p:cNvPr id="350" name="Google Shape;350;p29"/>
          <p:cNvSpPr txBox="1">
            <a:spLocks noGrp="1"/>
          </p:cNvSpPr>
          <p:nvPr>
            <p:ph type="body" idx="1"/>
          </p:nvPr>
        </p:nvSpPr>
        <p:spPr>
          <a:xfrm>
            <a:off x="4572150" y="955550"/>
            <a:ext cx="44019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Seven Genre Classification</a:t>
            </a:r>
            <a:endParaRPr sz="1800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Metal, Classical, Rock, Pop, Reggae, Country, Hip-hop</a:t>
            </a:r>
            <a:endParaRPr sz="14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27% - Artist Name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23.8% - Song TItle</a:t>
            </a:r>
            <a:endParaRPr sz="1200" dirty="0"/>
          </a:p>
        </p:txBody>
      </p:sp>
      <p:cxnSp>
        <p:nvCxnSpPr>
          <p:cNvPr id="351" name="Google Shape;351;p29"/>
          <p:cNvCxnSpPr/>
          <p:nvPr/>
        </p:nvCxnSpPr>
        <p:spPr>
          <a:xfrm rot="10800000">
            <a:off x="4561825" y="962775"/>
            <a:ext cx="0" cy="39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9B987-9064-497D-93B4-B591EDDC08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>
            <a:spLocks noGrp="1"/>
          </p:cNvSpPr>
          <p:nvPr>
            <p:ph type="body" idx="1"/>
          </p:nvPr>
        </p:nvSpPr>
        <p:spPr>
          <a:xfrm>
            <a:off x="384700" y="2636042"/>
            <a:ext cx="7505700" cy="1621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K-Nearest Neighbors</a:t>
            </a:r>
            <a:endParaRPr sz="1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Million Song Dataset (MSD) now balanced (434 of each genre)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80% Training, 20% Testing of MSD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Now uses 9 genres (didn’t have these metadata elements for the GZTAN dataset)</a:t>
            </a:r>
            <a:endParaRPr sz="1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solidFill>
                  <a:schemeClr val="bg2">
                    <a:lumMod val="50000"/>
                  </a:schemeClr>
                </a:solidFill>
              </a:rPr>
              <a:t>sklearn library “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NearestNeighbors</a:t>
            </a:r>
            <a:r>
              <a:rPr lang="en" sz="1400" dirty="0">
                <a:solidFill>
                  <a:schemeClr val="bg2">
                    <a:lumMod val="50000"/>
                  </a:schemeClr>
                </a:solidFill>
              </a:rPr>
              <a:t>” implementation</a:t>
            </a:r>
            <a:endParaRPr sz="1400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2: </a:t>
            </a:r>
            <a:r>
              <a:rPr lang="en-US" dirty="0"/>
              <a:t>KNN</a:t>
            </a:r>
            <a:endParaRPr dirty="0"/>
          </a:p>
        </p:txBody>
      </p:sp>
      <p:sp>
        <p:nvSpPr>
          <p:cNvPr id="322" name="Google Shape;322;p27"/>
          <p:cNvSpPr txBox="1"/>
          <p:nvPr/>
        </p:nvSpPr>
        <p:spPr>
          <a:xfrm>
            <a:off x="819150" y="1559304"/>
            <a:ext cx="7695514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Tempo                 Time Signature                  Loudness                 Key                  Duration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384700" y="1101233"/>
            <a:ext cx="23979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/>
                <a:ea typeface="Calibri"/>
                <a:cs typeface="Calibri"/>
                <a:sym typeface="Calibri"/>
              </a:rPr>
              <a:t>Metadata Elements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31E70-C324-4A62-AA74-4E62040E1E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body" idx="1"/>
          </p:nvPr>
        </p:nvSpPr>
        <p:spPr>
          <a:xfrm>
            <a:off x="197625" y="955550"/>
            <a:ext cx="4446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Binary Genre </a:t>
            </a:r>
            <a:r>
              <a:rPr lang="en" sz="1800" dirty="0"/>
              <a:t>Classification</a:t>
            </a:r>
            <a:endParaRPr sz="1800" dirty="0"/>
          </a:p>
          <a:p>
            <a:pPr lvl="0" indent="-317500">
              <a:buSzPts val="1400"/>
            </a:pPr>
            <a:r>
              <a:rPr lang="en" sz="1400" dirty="0"/>
              <a:t>Highest Accuracy (</a:t>
            </a:r>
            <a:r>
              <a:rPr lang="en-US" sz="1400" dirty="0"/>
              <a:t>Hip-Hop v. Classical</a:t>
            </a:r>
            <a:r>
              <a:rPr lang="en" sz="1400" dirty="0"/>
              <a:t>):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" sz="1200" dirty="0"/>
              <a:t>93.68%</a:t>
            </a:r>
            <a:endParaRPr sz="1400" dirty="0"/>
          </a:p>
          <a:p>
            <a:pPr lvl="1" indent="-304800">
              <a:spcBef>
                <a:spcPts val="0"/>
              </a:spcBef>
              <a:buSzPts val="1200"/>
            </a:pPr>
            <a:r>
              <a:rPr lang="en-US" sz="1200" b="1" dirty="0"/>
              <a:t>Best Features: </a:t>
            </a:r>
            <a:r>
              <a:rPr lang="en-US" sz="1200" dirty="0"/>
              <a:t>time signature, loudness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endParaRPr sz="12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Lowest Accuracy (</a:t>
            </a:r>
            <a:r>
              <a:rPr lang="en-US" sz="1400" dirty="0"/>
              <a:t>Country v. Rock</a:t>
            </a:r>
            <a:r>
              <a:rPr lang="en" sz="1400" dirty="0"/>
              <a:t>):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" sz="1200" dirty="0"/>
              <a:t>63.79%</a:t>
            </a:r>
            <a:endParaRPr sz="1200" dirty="0"/>
          </a:p>
          <a:p>
            <a:pPr lvl="1" indent="-304800">
              <a:spcBef>
                <a:spcPts val="0"/>
              </a:spcBef>
              <a:buSzPts val="1200"/>
            </a:pPr>
            <a:r>
              <a:rPr lang="en-US" sz="1200" dirty="0"/>
              <a:t> </a:t>
            </a:r>
            <a:r>
              <a:rPr lang="en-US" sz="1200" b="1" dirty="0"/>
              <a:t>Best Features: </a:t>
            </a:r>
            <a:r>
              <a:rPr lang="en-US" sz="1200" dirty="0"/>
              <a:t>time signature, loudness</a:t>
            </a:r>
          </a:p>
        </p:txBody>
      </p:sp>
      <p:sp>
        <p:nvSpPr>
          <p:cNvPr id="349" name="Google Shape;349;p29"/>
          <p:cNvSpPr txBox="1">
            <a:spLocks noGrp="1"/>
          </p:cNvSpPr>
          <p:nvPr>
            <p:ph type="title"/>
          </p:nvPr>
        </p:nvSpPr>
        <p:spPr>
          <a:xfrm>
            <a:off x="819150" y="236000"/>
            <a:ext cx="75057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 </a:t>
            </a:r>
            <a:r>
              <a:rPr lang="en" dirty="0"/>
              <a:t>Results</a:t>
            </a:r>
            <a:endParaRPr dirty="0"/>
          </a:p>
        </p:txBody>
      </p:sp>
      <p:sp>
        <p:nvSpPr>
          <p:cNvPr id="350" name="Google Shape;350;p29"/>
          <p:cNvSpPr txBox="1">
            <a:spLocks noGrp="1"/>
          </p:cNvSpPr>
          <p:nvPr>
            <p:ph type="body" idx="1"/>
          </p:nvPr>
        </p:nvSpPr>
        <p:spPr>
          <a:xfrm>
            <a:off x="4468955" y="955550"/>
            <a:ext cx="44019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Nine </a:t>
            </a:r>
            <a:r>
              <a:rPr lang="en" sz="1800" dirty="0"/>
              <a:t>Genre Classification</a:t>
            </a:r>
          </a:p>
          <a:p>
            <a:pPr lvl="0" indent="-317500">
              <a:buSzPts val="1400"/>
            </a:pPr>
            <a:r>
              <a:rPr lang="en" sz="1400" dirty="0"/>
              <a:t>Metal, Classical, </a:t>
            </a:r>
            <a:r>
              <a:rPr lang="en-US" sz="1400" dirty="0"/>
              <a:t>Classic Pop and Rock</a:t>
            </a:r>
            <a:r>
              <a:rPr lang="en" sz="1400" dirty="0"/>
              <a:t>, Pop, Reggae, </a:t>
            </a:r>
            <a:r>
              <a:rPr lang="en-US" sz="1400" dirty="0"/>
              <a:t>Folk</a:t>
            </a:r>
            <a:r>
              <a:rPr lang="en" sz="1400" dirty="0"/>
              <a:t>, Hiphop,</a:t>
            </a:r>
            <a:r>
              <a:rPr lang="en-US" sz="1400" dirty="0"/>
              <a:t> Dance and Electronica, Jazz and Blues</a:t>
            </a:r>
            <a:endParaRPr lang="en" sz="1400" dirty="0"/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" sz="1200" dirty="0"/>
              <a:t>29.92%</a:t>
            </a:r>
            <a:endParaRPr lang="en-US" sz="1200" dirty="0"/>
          </a:p>
          <a:p>
            <a:pPr lvl="1" indent="-304800">
              <a:spcBef>
                <a:spcPts val="0"/>
              </a:spcBef>
              <a:buSzPts val="1200"/>
            </a:pPr>
            <a:r>
              <a:rPr lang="en-US" sz="1200" b="1" dirty="0"/>
              <a:t>Best Features: </a:t>
            </a:r>
            <a:r>
              <a:rPr lang="en-US" sz="1200" dirty="0"/>
              <a:t>tempo, loudness, key</a:t>
            </a:r>
          </a:p>
          <a:p>
            <a:pPr lvl="1" indent="-317500">
              <a:buSzPts val="1400"/>
              <a:buChar char="●"/>
            </a:pPr>
            <a:endParaRPr sz="1200" dirty="0"/>
          </a:p>
        </p:txBody>
      </p:sp>
      <p:cxnSp>
        <p:nvCxnSpPr>
          <p:cNvPr id="351" name="Google Shape;351;p29"/>
          <p:cNvCxnSpPr/>
          <p:nvPr/>
        </p:nvCxnSpPr>
        <p:spPr>
          <a:xfrm rot="10800000">
            <a:off x="4468956" y="1013268"/>
            <a:ext cx="0" cy="39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9B987-9064-497D-93B4-B591EDDC08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50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Analysis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03BBF-C1FF-4B2F-A6C2-59B4500E2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Fourier Transform</a:t>
            </a:r>
            <a:endParaRPr sz="18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50" y="1330875"/>
            <a:ext cx="4143798" cy="310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095A3-7530-428D-80DE-BF7DBB87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550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(cont’d)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990725"/>
            <a:ext cx="39168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950" y="1800200"/>
            <a:ext cx="3798125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1910900" y="1711850"/>
            <a:ext cx="1664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Source Wave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12768-D47F-4196-A91D-27B60D0B7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430279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(cont’d)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1433175" y="1800200"/>
            <a:ext cx="65688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Example: Symphony X, “Smoke and Mirrors”, first 100 seconds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0725"/>
            <a:ext cx="8693475" cy="25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A4659-1D90-41DA-A0AD-081C3284C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450298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975" y="357750"/>
            <a:ext cx="6178575" cy="44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Blues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Classical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Country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Disco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Hiphop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Jazz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Metal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Pop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Reggae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Rock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00DC9-7ADF-48EA-87EB-68AE261D2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92890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song’s genre?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50" y="2030175"/>
            <a:ext cx="970555" cy="1819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6" name="Google Shape;136;p14"/>
          <p:cNvGraphicFramePr/>
          <p:nvPr/>
        </p:nvGraphicFramePr>
        <p:xfrm>
          <a:off x="7587150" y="2030175"/>
          <a:ext cx="1168525" cy="1819050"/>
        </p:xfrm>
        <a:graphic>
          <a:graphicData uri="http://schemas.openxmlformats.org/drawingml/2006/table">
            <a:tbl>
              <a:tblPr>
                <a:noFill/>
                <a:tableStyleId>{FFC13115-869D-4CC9-AABD-23AA243AE528}</a:tableStyleId>
              </a:tblPr>
              <a:tblGrid>
                <a:gridCol w="116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Pop?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Reggae?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Rock?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7" name="Google Shape;137;p14"/>
          <p:cNvSpPr/>
          <p:nvPr/>
        </p:nvSpPr>
        <p:spPr>
          <a:xfrm>
            <a:off x="1730213" y="2654400"/>
            <a:ext cx="711000" cy="41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6716413" y="2636525"/>
            <a:ext cx="711000" cy="41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7425" y="2302039"/>
            <a:ext cx="4156825" cy="1339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6AE87C-910B-4479-9A9C-22207EB921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530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Analog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204925" y="2948425"/>
            <a:ext cx="4367224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625" y="845600"/>
            <a:ext cx="3858650" cy="36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204925" y="1990725"/>
            <a:ext cx="4367224" cy="92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2"/>
          <p:cNvCxnSpPr/>
          <p:nvPr/>
        </p:nvCxnSpPr>
        <p:spPr>
          <a:xfrm rot="10800000" flipH="1">
            <a:off x="4625450" y="1147100"/>
            <a:ext cx="421800" cy="10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2"/>
          <p:cNvCxnSpPr/>
          <p:nvPr/>
        </p:nvCxnSpPr>
        <p:spPr>
          <a:xfrm>
            <a:off x="4618050" y="3811375"/>
            <a:ext cx="518100" cy="5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8CEB0-CC7B-461A-A83B-CC0A573680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1004102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LSTM</a:t>
            </a:r>
            <a:r>
              <a:rPr lang="en" dirty="0"/>
              <a:t> </a:t>
            </a:r>
            <a:r>
              <a:rPr lang="en-US" dirty="0"/>
              <a:t>Model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48B33E-8043-4AA5-90B0-1B67D2A1F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983204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D10A-016B-48AB-B87C-69646B1E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E2DC5-FEAA-494E-9FAD-9852A55FB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D14C3-BF11-4963-B8B6-2973E1623B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DC213-D843-4076-A17D-27DFD415DC94}"/>
              </a:ext>
            </a:extLst>
          </p:cNvPr>
          <p:cNvPicPr/>
          <p:nvPr/>
        </p:nvPicPr>
        <p:blipFill>
          <a:blip r:embed="rId2"/>
          <a:srcRect l="25935" t="47807" r="46061" b="26340"/>
          <a:stretch/>
        </p:blipFill>
        <p:spPr>
          <a:xfrm>
            <a:off x="4663440" y="1005840"/>
            <a:ext cx="3898080" cy="1948680"/>
          </a:xfrm>
          <a:prstGeom prst="rect">
            <a:avLst/>
          </a:prstGeom>
          <a:ln>
            <a:noFill/>
          </a:ln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A7896FC1-23AB-4EEA-ABF5-D5624BFDC18B}"/>
              </a:ext>
            </a:extLst>
          </p:cNvPr>
          <p:cNvSpPr/>
          <p:nvPr/>
        </p:nvSpPr>
        <p:spPr>
          <a:xfrm>
            <a:off x="365760" y="1645920"/>
            <a:ext cx="2834640" cy="8229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LSTM Layer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FC25AC82-E8D4-4BE9-B7D7-F21D42926F0C}"/>
              </a:ext>
            </a:extLst>
          </p:cNvPr>
          <p:cNvSpPr/>
          <p:nvPr/>
        </p:nvSpPr>
        <p:spPr>
          <a:xfrm>
            <a:off x="2834640" y="265176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Dense</a:t>
            </a: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EE0567E-B6FC-44B9-BC96-FA455B644192}"/>
              </a:ext>
            </a:extLst>
          </p:cNvPr>
          <p:cNvSpPr/>
          <p:nvPr/>
        </p:nvSpPr>
        <p:spPr>
          <a:xfrm>
            <a:off x="2834640" y="329184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Dense</a:t>
            </a: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B617866B-4627-4906-B330-0AE790FEE1D4}"/>
              </a:ext>
            </a:extLst>
          </p:cNvPr>
          <p:cNvSpPr/>
          <p:nvPr/>
        </p:nvSpPr>
        <p:spPr>
          <a:xfrm>
            <a:off x="2834640" y="393192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Dense</a:t>
            </a: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9FB18239-AB3A-4A4C-90E7-1F3EA227EF5C}"/>
              </a:ext>
            </a:extLst>
          </p:cNvPr>
          <p:cNvSpPr/>
          <p:nvPr/>
        </p:nvSpPr>
        <p:spPr>
          <a:xfrm>
            <a:off x="3200400" y="2011680"/>
            <a:ext cx="548640" cy="640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BFEC3CF1-4D59-459C-962D-2946042A6CE8}"/>
              </a:ext>
            </a:extLst>
          </p:cNvPr>
          <p:cNvSpPr/>
          <p:nvPr/>
        </p:nvSpPr>
        <p:spPr>
          <a:xfrm flipH="1">
            <a:off x="2834640" y="3108960"/>
            <a:ext cx="9144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08158E51-109F-4C5E-9847-BA36A853FDBD}"/>
              </a:ext>
            </a:extLst>
          </p:cNvPr>
          <p:cNvSpPr/>
          <p:nvPr/>
        </p:nvSpPr>
        <p:spPr>
          <a:xfrm>
            <a:off x="4480560" y="3108960"/>
            <a:ext cx="9144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C44F0839-836F-4197-ABC3-03A968B050C1}"/>
              </a:ext>
            </a:extLst>
          </p:cNvPr>
          <p:cNvSpPr/>
          <p:nvPr/>
        </p:nvSpPr>
        <p:spPr>
          <a:xfrm flipH="1">
            <a:off x="2834640" y="3749040"/>
            <a:ext cx="9144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CAFBD28B-9967-483E-A5B8-B3743CA45F72}"/>
              </a:ext>
            </a:extLst>
          </p:cNvPr>
          <p:cNvSpPr/>
          <p:nvPr/>
        </p:nvSpPr>
        <p:spPr>
          <a:xfrm>
            <a:off x="4480560" y="3749040"/>
            <a:ext cx="9144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TextShape 12">
            <a:extLst>
              <a:ext uri="{FF2B5EF4-FFF2-40B4-BE49-F238E27FC236}">
                <a16:creationId xmlns:a16="http://schemas.microsoft.com/office/drawing/2014/main" id="{9BE0EA24-0833-4E9D-A908-F839ECE4765C}"/>
              </a:ext>
            </a:extLst>
          </p:cNvPr>
          <p:cNvSpPr txBox="1"/>
          <p:nvPr/>
        </p:nvSpPr>
        <p:spPr>
          <a:xfrm>
            <a:off x="4754880" y="3108960"/>
            <a:ext cx="374904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Results: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	Average Accuracy: ~30%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		on 10 classes</a:t>
            </a:r>
          </a:p>
        </p:txBody>
      </p:sp>
    </p:spTree>
    <p:extLst>
      <p:ext uri="{BB962C8B-B14F-4D97-AF65-F5344CB8AC3E}">
        <p14:creationId xmlns:p14="http://schemas.microsoft.com/office/powerpoint/2010/main" val="386345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Final Model</a:t>
            </a:r>
            <a:br>
              <a:rPr lang="en-US" dirty="0"/>
            </a:br>
            <a:r>
              <a:rPr lang="en-US" dirty="0"/>
              <a:t>Segmentation</a:t>
            </a:r>
            <a:r>
              <a:rPr lang="en" dirty="0"/>
              <a:t> </a:t>
            </a:r>
            <a:r>
              <a:rPr lang="en-US" dirty="0"/>
              <a:t>Model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48B33E-8043-4AA5-90B0-1B67D2A1F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65936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85EDC3B-3354-4295-8F6C-84E8FD32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Pre-Processing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59760E-96D2-47DA-99BC-3A93B1564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3" r="22712"/>
          <a:stretch/>
        </p:blipFill>
        <p:spPr>
          <a:xfrm>
            <a:off x="1766868" y="1268016"/>
            <a:ext cx="5610266" cy="914400"/>
          </a:xfrm>
          <a:prstGeom prst="rect">
            <a:avLst/>
          </a:prstGeom>
          <a:ln w="28575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93D834-5E2F-43EE-AC1A-F27F2099F278}"/>
              </a:ext>
            </a:extLst>
          </p:cNvPr>
          <p:cNvSpPr txBox="1"/>
          <p:nvPr/>
        </p:nvSpPr>
        <p:spPr>
          <a:xfrm>
            <a:off x="628650" y="1482841"/>
            <a:ext cx="11382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Raw </a:t>
            </a:r>
          </a:p>
          <a:p>
            <a:pPr algn="ctr"/>
            <a:r>
              <a:rPr lang="en-US" sz="1050" dirty="0"/>
              <a:t>Audio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00223-0128-44FE-A253-CDDD32E9BB5D}"/>
              </a:ext>
            </a:extLst>
          </p:cNvPr>
          <p:cNvSpPr/>
          <p:nvPr/>
        </p:nvSpPr>
        <p:spPr>
          <a:xfrm>
            <a:off x="1766867" y="1268016"/>
            <a:ext cx="5610266" cy="9144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AC21A-F924-4B12-A2A4-8B6A71D30492}"/>
              </a:ext>
            </a:extLst>
          </p:cNvPr>
          <p:cNvSpPr txBox="1"/>
          <p:nvPr/>
        </p:nvSpPr>
        <p:spPr>
          <a:xfrm>
            <a:off x="1766865" y="2754664"/>
            <a:ext cx="56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raw audio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DD41B0-809B-47EE-AC1F-67F5E5ED5D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129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3655-44E2-4F41-B54B-BD6288D04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Pre-Processing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8D3E4B-9400-4E1B-A701-4B762B1F1A0C}"/>
              </a:ext>
            </a:extLst>
          </p:cNvPr>
          <p:cNvGrpSpPr/>
          <p:nvPr/>
        </p:nvGrpSpPr>
        <p:grpSpPr>
          <a:xfrm>
            <a:off x="1766866" y="1268016"/>
            <a:ext cx="5610268" cy="914400"/>
            <a:chOff x="1788900" y="1690687"/>
            <a:chExt cx="7480357" cy="1219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F06B0-F82F-44D9-BDBF-0A646444C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3" r="22712"/>
            <a:stretch/>
          </p:blipFill>
          <p:spPr>
            <a:xfrm>
              <a:off x="1788902" y="1690687"/>
              <a:ext cx="7480355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D00963-3D0F-42AB-B636-785547860BD8}"/>
                </a:ext>
              </a:extLst>
            </p:cNvPr>
            <p:cNvSpPr/>
            <p:nvPr/>
          </p:nvSpPr>
          <p:spPr>
            <a:xfrm>
              <a:off x="1788900" y="1690687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E0AB6C-2F5F-49A6-ADEF-9684F315ACB1}"/>
                </a:ext>
              </a:extLst>
            </p:cNvPr>
            <p:cNvSpPr/>
            <p:nvPr/>
          </p:nvSpPr>
          <p:spPr>
            <a:xfrm>
              <a:off x="2860280" y="1690687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2E95A-F936-4118-BDF1-420821301304}"/>
                </a:ext>
              </a:extLst>
            </p:cNvPr>
            <p:cNvSpPr/>
            <p:nvPr/>
          </p:nvSpPr>
          <p:spPr>
            <a:xfrm>
              <a:off x="3932313" y="1690687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1876B2-FE3E-4ACD-9A0C-4BBE25A658CA}"/>
                </a:ext>
              </a:extLst>
            </p:cNvPr>
            <p:cNvSpPr/>
            <p:nvPr/>
          </p:nvSpPr>
          <p:spPr>
            <a:xfrm>
              <a:off x="4999112" y="1690687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3989D2-6464-4E62-A41D-04BCE43A62A9}"/>
                </a:ext>
              </a:extLst>
            </p:cNvPr>
            <p:cNvSpPr/>
            <p:nvPr/>
          </p:nvSpPr>
          <p:spPr>
            <a:xfrm>
              <a:off x="6071145" y="1690687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01760E-3F5B-4EAA-897E-B8E99BFFDDFA}"/>
                </a:ext>
              </a:extLst>
            </p:cNvPr>
            <p:cNvSpPr/>
            <p:nvPr/>
          </p:nvSpPr>
          <p:spPr>
            <a:xfrm>
              <a:off x="7137944" y="1690687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BBDBAD-964E-47B7-8B99-F53B903A82C1}"/>
                </a:ext>
              </a:extLst>
            </p:cNvPr>
            <p:cNvSpPr/>
            <p:nvPr/>
          </p:nvSpPr>
          <p:spPr>
            <a:xfrm>
              <a:off x="8197223" y="1690687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564DAB-5E4B-4A0E-9107-7F56C22ED715}"/>
              </a:ext>
            </a:extLst>
          </p:cNvPr>
          <p:cNvSpPr txBox="1"/>
          <p:nvPr/>
        </p:nvSpPr>
        <p:spPr>
          <a:xfrm>
            <a:off x="628650" y="1482841"/>
            <a:ext cx="11382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Raw </a:t>
            </a:r>
          </a:p>
          <a:p>
            <a:pPr algn="ctr"/>
            <a:r>
              <a:rPr lang="en-US" sz="1050" dirty="0"/>
              <a:t>Audio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3B3AD4-B210-448A-9CBF-87CCF452E911}"/>
              </a:ext>
            </a:extLst>
          </p:cNvPr>
          <p:cNvGrpSpPr/>
          <p:nvPr/>
        </p:nvGrpSpPr>
        <p:grpSpPr>
          <a:xfrm>
            <a:off x="1767111" y="2244528"/>
            <a:ext cx="803536" cy="217808"/>
            <a:chOff x="2355820" y="3002215"/>
            <a:chExt cx="1071381" cy="29041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2F777AF-4554-496E-9530-B874521EF36D}"/>
                </a:ext>
              </a:extLst>
            </p:cNvPr>
            <p:cNvCxnSpPr>
              <a:cxnSpLocks/>
            </p:cNvCxnSpPr>
            <p:nvPr/>
          </p:nvCxnSpPr>
          <p:spPr>
            <a:xfrm>
              <a:off x="2355820" y="3002215"/>
              <a:ext cx="0" cy="2904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40022E7-BD20-4F80-9274-5F48449EB6DD}"/>
                </a:ext>
              </a:extLst>
            </p:cNvPr>
            <p:cNvCxnSpPr>
              <a:cxnSpLocks/>
            </p:cNvCxnSpPr>
            <p:nvPr/>
          </p:nvCxnSpPr>
          <p:spPr>
            <a:xfrm>
              <a:off x="3427201" y="3002215"/>
              <a:ext cx="0" cy="2904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2DB7878-C8CD-469C-A5D1-30D10AC2BA46}"/>
                </a:ext>
              </a:extLst>
            </p:cNvPr>
            <p:cNvCxnSpPr>
              <a:cxnSpLocks/>
            </p:cNvCxnSpPr>
            <p:nvPr/>
          </p:nvCxnSpPr>
          <p:spPr>
            <a:xfrm>
              <a:off x="2355820" y="3147420"/>
              <a:ext cx="1071381" cy="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2BC6D5-B911-47A5-B6A4-F15B35D44AEB}"/>
              </a:ext>
            </a:extLst>
          </p:cNvPr>
          <p:cNvSpPr txBox="1"/>
          <p:nvPr/>
        </p:nvSpPr>
        <p:spPr>
          <a:xfrm>
            <a:off x="1655914" y="2353432"/>
            <a:ext cx="1025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0.2 seconds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7D375-22F7-422B-B777-13801A3B21A4}"/>
              </a:ext>
            </a:extLst>
          </p:cNvPr>
          <p:cNvSpPr txBox="1"/>
          <p:nvPr/>
        </p:nvSpPr>
        <p:spPr>
          <a:xfrm>
            <a:off x="1766865" y="2754664"/>
            <a:ext cx="56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 raw audio file into equal widths of 0.2 seconds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0ABB2CB-88E5-4533-AFB0-6C086499D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52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4C3D-6477-48CC-9AD0-1A922799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Pre-Processing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515755-46A3-4D6B-ADC7-DF3968485827}"/>
              </a:ext>
            </a:extLst>
          </p:cNvPr>
          <p:cNvGrpSpPr/>
          <p:nvPr/>
        </p:nvGrpSpPr>
        <p:grpSpPr>
          <a:xfrm>
            <a:off x="1766375" y="1268016"/>
            <a:ext cx="804517" cy="914400"/>
            <a:chOff x="2355166" y="1690688"/>
            <a:chExt cx="1072689" cy="1219200"/>
          </a:xfrm>
        </p:grpSpPr>
        <p:pic>
          <p:nvPicPr>
            <p:cNvPr id="4" name="Picture 3" descr="A picture containing building, orange, brick&#10;&#10;Description automatically generated">
              <a:extLst>
                <a:ext uri="{FF2B5EF4-FFF2-40B4-BE49-F238E27FC236}">
                  <a16:creationId xmlns:a16="http://schemas.microsoft.com/office/drawing/2014/main" id="{BB94B17C-52D2-4804-AC5A-548AB98B6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0" t="12795" r="9824" b="12634"/>
            <a:stretch/>
          </p:blipFill>
          <p:spPr>
            <a:xfrm>
              <a:off x="2355166" y="1690688"/>
              <a:ext cx="1072034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8DE035-656E-4F3F-963C-7E23BE39AC90}"/>
                </a:ext>
              </a:extLst>
            </p:cNvPr>
            <p:cNvSpPr/>
            <p:nvPr/>
          </p:nvSpPr>
          <p:spPr>
            <a:xfrm>
              <a:off x="235582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6AE467-A2BA-48EC-B4AA-9FC08CCC04F8}"/>
              </a:ext>
            </a:extLst>
          </p:cNvPr>
          <p:cNvGrpSpPr/>
          <p:nvPr/>
        </p:nvGrpSpPr>
        <p:grpSpPr>
          <a:xfrm>
            <a:off x="2570401" y="1268016"/>
            <a:ext cx="804026" cy="914401"/>
            <a:chOff x="3427201" y="1690688"/>
            <a:chExt cx="1072034" cy="1219201"/>
          </a:xfrm>
        </p:grpSpPr>
        <p:pic>
          <p:nvPicPr>
            <p:cNvPr id="7" name="Picture 6" descr="A picture containing brick&#10;&#10;Description automatically generated">
              <a:extLst>
                <a:ext uri="{FF2B5EF4-FFF2-40B4-BE49-F238E27FC236}">
                  <a16:creationId xmlns:a16="http://schemas.microsoft.com/office/drawing/2014/main" id="{75696EE5-5F8C-44B4-8340-635EEF7B9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6" t="12472" r="9895" b="12420"/>
            <a:stretch/>
          </p:blipFill>
          <p:spPr>
            <a:xfrm>
              <a:off x="3434719" y="1690689"/>
              <a:ext cx="1059279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1A02FD-480A-4517-8025-43EF759AC71A}"/>
                </a:ext>
              </a:extLst>
            </p:cNvPr>
            <p:cNvSpPr/>
            <p:nvPr/>
          </p:nvSpPr>
          <p:spPr>
            <a:xfrm>
              <a:off x="342720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FCB1E6-9CA1-4469-AD47-152297535FAB}"/>
              </a:ext>
            </a:extLst>
          </p:cNvPr>
          <p:cNvGrpSpPr/>
          <p:nvPr/>
        </p:nvGrpSpPr>
        <p:grpSpPr>
          <a:xfrm>
            <a:off x="3374425" y="1268016"/>
            <a:ext cx="809420" cy="914400"/>
            <a:chOff x="4499234" y="1690688"/>
            <a:chExt cx="1079226" cy="1219200"/>
          </a:xfrm>
        </p:grpSpPr>
        <p:pic>
          <p:nvPicPr>
            <p:cNvPr id="10" name="Picture 9" descr="A picture containing building, brick&#10;&#10;Description automatically generated">
              <a:extLst>
                <a:ext uri="{FF2B5EF4-FFF2-40B4-BE49-F238E27FC236}">
                  <a16:creationId xmlns:a16="http://schemas.microsoft.com/office/drawing/2014/main" id="{31B9281E-5795-4A15-84D1-4DAC118FC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2" t="12688" r="10325" b="12420"/>
            <a:stretch/>
          </p:blipFill>
          <p:spPr>
            <a:xfrm>
              <a:off x="4513291" y="1690689"/>
              <a:ext cx="1065169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C09516-8DF9-4F52-88F8-B0ACD58514BA}"/>
                </a:ext>
              </a:extLst>
            </p:cNvPr>
            <p:cNvSpPr/>
            <p:nvPr/>
          </p:nvSpPr>
          <p:spPr>
            <a:xfrm>
              <a:off x="449923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2D074-B580-4B6B-A051-B56F21177FC5}"/>
              </a:ext>
            </a:extLst>
          </p:cNvPr>
          <p:cNvGrpSpPr/>
          <p:nvPr/>
        </p:nvGrpSpPr>
        <p:grpSpPr>
          <a:xfrm>
            <a:off x="4174525" y="1268016"/>
            <a:ext cx="804026" cy="914401"/>
            <a:chOff x="5566033" y="1690687"/>
            <a:chExt cx="1072034" cy="1219201"/>
          </a:xfrm>
        </p:grpSpPr>
        <p:pic>
          <p:nvPicPr>
            <p:cNvPr id="13" name="Picture 12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136B8558-7A49-496F-93CE-60C21435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12661" r="9896" b="12419"/>
            <a:stretch/>
          </p:blipFill>
          <p:spPr>
            <a:xfrm>
              <a:off x="5566034" y="1690687"/>
              <a:ext cx="106516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2F21B0-8308-4CE7-9A92-193BDED9E1BA}"/>
                </a:ext>
              </a:extLst>
            </p:cNvPr>
            <p:cNvSpPr/>
            <p:nvPr/>
          </p:nvSpPr>
          <p:spPr>
            <a:xfrm>
              <a:off x="5566033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682BB-890D-4F8A-A259-A00C7C6DA63E}"/>
              </a:ext>
            </a:extLst>
          </p:cNvPr>
          <p:cNvGrpSpPr/>
          <p:nvPr/>
        </p:nvGrpSpPr>
        <p:grpSpPr>
          <a:xfrm>
            <a:off x="4972786" y="1268016"/>
            <a:ext cx="809789" cy="914401"/>
            <a:chOff x="6630382" y="1690687"/>
            <a:chExt cx="1079718" cy="1219201"/>
          </a:xfrm>
        </p:grpSpPr>
        <p:pic>
          <p:nvPicPr>
            <p:cNvPr id="16" name="Picture 15" descr="A picture containing building, orange, brick, door&#10;&#10;Description automatically generated">
              <a:extLst>
                <a:ext uri="{FF2B5EF4-FFF2-40B4-BE49-F238E27FC236}">
                  <a16:creationId xmlns:a16="http://schemas.microsoft.com/office/drawing/2014/main" id="{39CA4AD3-2944-4401-8B59-BBB8B0E95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5" t="13010" r="9895" b="12419"/>
            <a:stretch/>
          </p:blipFill>
          <p:spPr>
            <a:xfrm>
              <a:off x="6630382" y="1690687"/>
              <a:ext cx="106761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E72BD-DA7A-4087-B5DF-A68F323EC77A}"/>
                </a:ext>
              </a:extLst>
            </p:cNvPr>
            <p:cNvSpPr/>
            <p:nvPr/>
          </p:nvSpPr>
          <p:spPr>
            <a:xfrm>
              <a:off x="6638066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DFEDE9-D1AB-46DD-B7A4-C6C9F52365AD}"/>
              </a:ext>
            </a:extLst>
          </p:cNvPr>
          <p:cNvGrpSpPr/>
          <p:nvPr/>
        </p:nvGrpSpPr>
        <p:grpSpPr>
          <a:xfrm>
            <a:off x="5778649" y="1267420"/>
            <a:ext cx="804026" cy="914996"/>
            <a:chOff x="7704865" y="1689894"/>
            <a:chExt cx="1072034" cy="1219994"/>
          </a:xfrm>
        </p:grpSpPr>
        <p:pic>
          <p:nvPicPr>
            <p:cNvPr id="19" name="Picture 18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77D85D44-6D2E-4BEE-B16F-DBC7C8953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0" t="12366" r="9821" b="12098"/>
            <a:stretch/>
          </p:blipFill>
          <p:spPr>
            <a:xfrm>
              <a:off x="7716639" y="1689894"/>
              <a:ext cx="1040475" cy="121999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C3436C-22E7-411D-B6E3-CA8BA0986BD6}"/>
                </a:ext>
              </a:extLst>
            </p:cNvPr>
            <p:cNvSpPr/>
            <p:nvPr/>
          </p:nvSpPr>
          <p:spPr>
            <a:xfrm>
              <a:off x="7704865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B5CD6D-CF4B-47C3-AF94-CBFCFB51D113}"/>
              </a:ext>
            </a:extLst>
          </p:cNvPr>
          <p:cNvGrpSpPr/>
          <p:nvPr/>
        </p:nvGrpSpPr>
        <p:grpSpPr>
          <a:xfrm>
            <a:off x="6573108" y="1267422"/>
            <a:ext cx="804026" cy="914995"/>
            <a:chOff x="8764144" y="1689895"/>
            <a:chExt cx="1072034" cy="1219993"/>
          </a:xfrm>
        </p:grpSpPr>
        <p:pic>
          <p:nvPicPr>
            <p:cNvPr id="22" name="Picture 21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992ADE95-3B92-4CB2-B2E5-AB3443BE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8" t="12579" r="9967" b="12527"/>
            <a:stretch/>
          </p:blipFill>
          <p:spPr>
            <a:xfrm>
              <a:off x="8776572" y="1689895"/>
              <a:ext cx="1049465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754ED5-3317-4542-ABD6-E7DDB01C736C}"/>
                </a:ext>
              </a:extLst>
            </p:cNvPr>
            <p:cNvSpPr/>
            <p:nvPr/>
          </p:nvSpPr>
          <p:spPr>
            <a:xfrm>
              <a:off x="876414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7AE4EC1-5BD1-4721-8041-0164472E2F86}"/>
              </a:ext>
            </a:extLst>
          </p:cNvPr>
          <p:cNvSpPr txBox="1"/>
          <p:nvPr/>
        </p:nvSpPr>
        <p:spPr>
          <a:xfrm>
            <a:off x="628650" y="1482842"/>
            <a:ext cx="11382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MFCC Spectrum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DC439-6260-492C-A759-14221B8888C4}"/>
              </a:ext>
            </a:extLst>
          </p:cNvPr>
          <p:cNvSpPr txBox="1"/>
          <p:nvPr/>
        </p:nvSpPr>
        <p:spPr>
          <a:xfrm>
            <a:off x="1766865" y="2754664"/>
            <a:ext cx="56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Get the </a:t>
            </a:r>
            <a:r>
              <a:rPr lang="en-US" u="sng" dirty="0"/>
              <a:t>Mel Frequency Cepstral Coefficients</a:t>
            </a:r>
            <a:r>
              <a:rPr lang="en-US" dirty="0"/>
              <a:t> of each segment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DD25C77-8051-4491-86B4-AECD0A57C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467211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547A-F2B6-49BB-A15A-C466B6EE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Training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6521AA-1D7C-420B-A5D0-5DC88C27CC76}"/>
              </a:ext>
            </a:extLst>
          </p:cNvPr>
          <p:cNvGrpSpPr/>
          <p:nvPr/>
        </p:nvGrpSpPr>
        <p:grpSpPr>
          <a:xfrm>
            <a:off x="1766375" y="1268016"/>
            <a:ext cx="804517" cy="914400"/>
            <a:chOff x="2355166" y="1690688"/>
            <a:chExt cx="1072689" cy="1219200"/>
          </a:xfrm>
        </p:grpSpPr>
        <p:pic>
          <p:nvPicPr>
            <p:cNvPr id="4" name="Picture 3" descr="A picture containing building, orange, brick&#10;&#10;Description automatically generated">
              <a:extLst>
                <a:ext uri="{FF2B5EF4-FFF2-40B4-BE49-F238E27FC236}">
                  <a16:creationId xmlns:a16="http://schemas.microsoft.com/office/drawing/2014/main" id="{FAB2ACFB-97F6-4879-8EB6-86BF7C905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0" t="12795" r="9824" b="12634"/>
            <a:stretch/>
          </p:blipFill>
          <p:spPr>
            <a:xfrm>
              <a:off x="2355166" y="1690688"/>
              <a:ext cx="1072034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0FE14C-9652-40ED-AEFC-7FC9194C7795}"/>
                </a:ext>
              </a:extLst>
            </p:cNvPr>
            <p:cNvSpPr/>
            <p:nvPr/>
          </p:nvSpPr>
          <p:spPr>
            <a:xfrm>
              <a:off x="235582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522AC2E-6C75-4842-8248-FBACA4BFFD8D}"/>
              </a:ext>
            </a:extLst>
          </p:cNvPr>
          <p:cNvGrpSpPr/>
          <p:nvPr/>
        </p:nvGrpSpPr>
        <p:grpSpPr>
          <a:xfrm>
            <a:off x="2570401" y="1268016"/>
            <a:ext cx="804026" cy="914401"/>
            <a:chOff x="3427201" y="1690688"/>
            <a:chExt cx="1072034" cy="1219201"/>
          </a:xfrm>
        </p:grpSpPr>
        <p:pic>
          <p:nvPicPr>
            <p:cNvPr id="7" name="Picture 6" descr="A picture containing brick&#10;&#10;Description automatically generated">
              <a:extLst>
                <a:ext uri="{FF2B5EF4-FFF2-40B4-BE49-F238E27FC236}">
                  <a16:creationId xmlns:a16="http://schemas.microsoft.com/office/drawing/2014/main" id="{5A560C05-221C-4569-8580-C0B2E97D8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6" t="12472" r="9895" b="12420"/>
            <a:stretch/>
          </p:blipFill>
          <p:spPr>
            <a:xfrm>
              <a:off x="3434719" y="1690689"/>
              <a:ext cx="1059279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7E93AD-9FE7-49CE-9596-21339AA131E4}"/>
                </a:ext>
              </a:extLst>
            </p:cNvPr>
            <p:cNvSpPr/>
            <p:nvPr/>
          </p:nvSpPr>
          <p:spPr>
            <a:xfrm>
              <a:off x="342720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590256-CF1B-448C-B6DD-9995AB70EA70}"/>
              </a:ext>
            </a:extLst>
          </p:cNvPr>
          <p:cNvGrpSpPr/>
          <p:nvPr/>
        </p:nvGrpSpPr>
        <p:grpSpPr>
          <a:xfrm>
            <a:off x="3374425" y="1268016"/>
            <a:ext cx="809420" cy="914400"/>
            <a:chOff x="4499234" y="1690688"/>
            <a:chExt cx="1079226" cy="1219200"/>
          </a:xfrm>
        </p:grpSpPr>
        <p:pic>
          <p:nvPicPr>
            <p:cNvPr id="10" name="Picture 9" descr="A picture containing building, brick&#10;&#10;Description automatically generated">
              <a:extLst>
                <a:ext uri="{FF2B5EF4-FFF2-40B4-BE49-F238E27FC236}">
                  <a16:creationId xmlns:a16="http://schemas.microsoft.com/office/drawing/2014/main" id="{F08F60F7-DE0D-448B-A7DF-E3347F34B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2" t="12688" r="10325" b="12420"/>
            <a:stretch/>
          </p:blipFill>
          <p:spPr>
            <a:xfrm>
              <a:off x="4513291" y="1690689"/>
              <a:ext cx="1065169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EF4F79-54FF-4B76-86B1-EF78DEB23868}"/>
                </a:ext>
              </a:extLst>
            </p:cNvPr>
            <p:cNvSpPr/>
            <p:nvPr/>
          </p:nvSpPr>
          <p:spPr>
            <a:xfrm>
              <a:off x="449923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8B7078-36F9-4C2B-BB26-0BA9730B5579}"/>
              </a:ext>
            </a:extLst>
          </p:cNvPr>
          <p:cNvGrpSpPr/>
          <p:nvPr/>
        </p:nvGrpSpPr>
        <p:grpSpPr>
          <a:xfrm>
            <a:off x="4174525" y="1268016"/>
            <a:ext cx="804026" cy="914401"/>
            <a:chOff x="5566033" y="1690687"/>
            <a:chExt cx="1072034" cy="1219201"/>
          </a:xfrm>
        </p:grpSpPr>
        <p:pic>
          <p:nvPicPr>
            <p:cNvPr id="13" name="Picture 12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7267B5CA-B45E-4D98-ADD1-A95C549C2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12661" r="9896" b="12419"/>
            <a:stretch/>
          </p:blipFill>
          <p:spPr>
            <a:xfrm>
              <a:off x="5566034" y="1690687"/>
              <a:ext cx="106516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9DF14A-C236-4DA0-9160-326982146AC2}"/>
                </a:ext>
              </a:extLst>
            </p:cNvPr>
            <p:cNvSpPr/>
            <p:nvPr/>
          </p:nvSpPr>
          <p:spPr>
            <a:xfrm>
              <a:off x="5566033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8369C9-4D98-4A1D-869C-7625237383C1}"/>
              </a:ext>
            </a:extLst>
          </p:cNvPr>
          <p:cNvGrpSpPr/>
          <p:nvPr/>
        </p:nvGrpSpPr>
        <p:grpSpPr>
          <a:xfrm>
            <a:off x="4972786" y="1268016"/>
            <a:ext cx="809789" cy="914401"/>
            <a:chOff x="6630382" y="1690687"/>
            <a:chExt cx="1079718" cy="1219201"/>
          </a:xfrm>
        </p:grpSpPr>
        <p:pic>
          <p:nvPicPr>
            <p:cNvPr id="16" name="Picture 15" descr="A picture containing building, orange, brick, door&#10;&#10;Description automatically generated">
              <a:extLst>
                <a:ext uri="{FF2B5EF4-FFF2-40B4-BE49-F238E27FC236}">
                  <a16:creationId xmlns:a16="http://schemas.microsoft.com/office/drawing/2014/main" id="{0BBEE013-F8A9-4997-92C5-FF7440F17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5" t="13010" r="9895" b="12419"/>
            <a:stretch/>
          </p:blipFill>
          <p:spPr>
            <a:xfrm>
              <a:off x="6630382" y="1690687"/>
              <a:ext cx="106761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886975-3617-4D84-A778-D649B619D106}"/>
                </a:ext>
              </a:extLst>
            </p:cNvPr>
            <p:cNvSpPr/>
            <p:nvPr/>
          </p:nvSpPr>
          <p:spPr>
            <a:xfrm>
              <a:off x="6638066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8222ED-2EFB-428F-8689-14F412F9611D}"/>
              </a:ext>
            </a:extLst>
          </p:cNvPr>
          <p:cNvGrpSpPr/>
          <p:nvPr/>
        </p:nvGrpSpPr>
        <p:grpSpPr>
          <a:xfrm>
            <a:off x="5778649" y="1267420"/>
            <a:ext cx="804026" cy="914996"/>
            <a:chOff x="7704865" y="1689894"/>
            <a:chExt cx="1072034" cy="1219994"/>
          </a:xfrm>
        </p:grpSpPr>
        <p:pic>
          <p:nvPicPr>
            <p:cNvPr id="19" name="Picture 18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5761A13D-77A3-4512-A50D-7A5503452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0" t="12366" r="9821" b="12098"/>
            <a:stretch/>
          </p:blipFill>
          <p:spPr>
            <a:xfrm>
              <a:off x="7716639" y="1689894"/>
              <a:ext cx="1040475" cy="121999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592113-73CB-4A16-AB06-D225DB312AD3}"/>
                </a:ext>
              </a:extLst>
            </p:cNvPr>
            <p:cNvSpPr/>
            <p:nvPr/>
          </p:nvSpPr>
          <p:spPr>
            <a:xfrm>
              <a:off x="7704865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8F58D-73E6-4439-8663-704E3B1FE588}"/>
              </a:ext>
            </a:extLst>
          </p:cNvPr>
          <p:cNvGrpSpPr/>
          <p:nvPr/>
        </p:nvGrpSpPr>
        <p:grpSpPr>
          <a:xfrm>
            <a:off x="6573108" y="1267422"/>
            <a:ext cx="804026" cy="914995"/>
            <a:chOff x="8764144" y="1689895"/>
            <a:chExt cx="1072034" cy="1219993"/>
          </a:xfrm>
        </p:grpSpPr>
        <p:pic>
          <p:nvPicPr>
            <p:cNvPr id="22" name="Picture 21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9A522D28-C8D0-456C-BF95-68DD7CCB7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8" t="12579" r="9967" b="12527"/>
            <a:stretch/>
          </p:blipFill>
          <p:spPr>
            <a:xfrm>
              <a:off x="8776572" y="1689895"/>
              <a:ext cx="1049465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0B95B36-10CA-4827-8B12-7673A2F6431A}"/>
                </a:ext>
              </a:extLst>
            </p:cNvPr>
            <p:cNvSpPr/>
            <p:nvPr/>
          </p:nvSpPr>
          <p:spPr>
            <a:xfrm>
              <a:off x="876414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C767FE-736B-4EF0-B61D-18FD9CDA1B6B}"/>
              </a:ext>
            </a:extLst>
          </p:cNvPr>
          <p:cNvSpPr txBox="1"/>
          <p:nvPr/>
        </p:nvSpPr>
        <p:spPr>
          <a:xfrm>
            <a:off x="628650" y="1482842"/>
            <a:ext cx="1138215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MFCC Spectrum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3F65EF-EFBB-4427-9DE4-D8A1CB086D17}"/>
              </a:ext>
            </a:extLst>
          </p:cNvPr>
          <p:cNvSpPr/>
          <p:nvPr/>
        </p:nvSpPr>
        <p:spPr>
          <a:xfrm>
            <a:off x="3784408" y="2961085"/>
            <a:ext cx="1596155" cy="914400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TensorFlow</a:t>
            </a:r>
          </a:p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Neural Network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26358A-5FAC-43BA-A583-E87FF52F047F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>
            <a:off x="2168878" y="2182416"/>
            <a:ext cx="2413607" cy="778669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58921C-92AF-433E-8E8C-D553D0BFA12F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2973270" y="2182417"/>
            <a:ext cx="1609216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7B94C8-C3EF-4EB0-B1FF-8D87CEF3100D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3784407" y="2182416"/>
            <a:ext cx="798078" cy="778669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FAD612-6FA1-4434-96E8-39363891A214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>
            <a:off x="4573963" y="2182415"/>
            <a:ext cx="8522" cy="77867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775519-68D3-4287-B423-95A86EBFE8D5}"/>
              </a:ext>
            </a:extLst>
          </p:cNvPr>
          <p:cNvCxnSpPr>
            <a:cxnSpLocks/>
            <a:stCxn id="17" idx="2"/>
            <a:endCxn id="25" idx="0"/>
          </p:cNvCxnSpPr>
          <p:nvPr/>
        </p:nvCxnSpPr>
        <p:spPr>
          <a:xfrm flipH="1">
            <a:off x="4582486" y="2182416"/>
            <a:ext cx="798077" cy="778669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CB9B8B-494D-4053-A12D-014CD245EEAA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flipH="1">
            <a:off x="4582485" y="2182416"/>
            <a:ext cx="1598177" cy="778669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2C9490-D5D9-46BD-9488-832B4818F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582485" y="2181821"/>
            <a:ext cx="2393494" cy="77926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E65DC2-6BA0-44FF-BA3A-DA709C8A0D1B}"/>
              </a:ext>
            </a:extLst>
          </p:cNvPr>
          <p:cNvSpPr txBox="1"/>
          <p:nvPr/>
        </p:nvSpPr>
        <p:spPr>
          <a:xfrm>
            <a:off x="1777352" y="4228208"/>
            <a:ext cx="56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 the neural network on each segment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D638033-0BBF-4665-9697-1D684BF10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810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547A-F2B6-49BB-A15A-C466B6EE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Training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34D8F8-B27D-4EA1-845F-3B11E910BC59}"/>
              </a:ext>
            </a:extLst>
          </p:cNvPr>
          <p:cNvSpPr txBox="1"/>
          <p:nvPr/>
        </p:nvSpPr>
        <p:spPr>
          <a:xfrm>
            <a:off x="628650" y="1268015"/>
            <a:ext cx="3943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GTZAN Genre Collection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1000 Audio tracks (10 genres, 100 songs per genre)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30 seconds long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22.05 kHz sample rate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Mono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16-bit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.wav format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372EC5-21AA-4CEC-8F92-7CED0B81F8BB}"/>
              </a:ext>
            </a:extLst>
          </p:cNvPr>
          <p:cNvSpPr txBox="1"/>
          <p:nvPr/>
        </p:nvSpPr>
        <p:spPr>
          <a:xfrm>
            <a:off x="4572000" y="1268015"/>
            <a:ext cx="3943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Test/Train Split: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80:20 </a:t>
            </a:r>
            <a:r>
              <a:rPr lang="en-US" dirty="0" err="1"/>
              <a:t>Train:Test</a:t>
            </a:r>
            <a:r>
              <a:rPr lang="en-US" dirty="0"/>
              <a:t> ratio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Balanced dataset: 80 songs per genre for testing, 20 songs per genre for training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7BEE00F1-6E1D-4624-ADC3-57F0D519C4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405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547A-F2B6-49BB-A15A-C466B6EE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Neural 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788E9-D64B-4441-B227-7E06EB65D667}"/>
              </a:ext>
            </a:extLst>
          </p:cNvPr>
          <p:cNvSpPr txBox="1"/>
          <p:nvPr/>
        </p:nvSpPr>
        <p:spPr>
          <a:xfrm>
            <a:off x="628650" y="1084004"/>
            <a:ext cx="3883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sz="800" dirty="0">
                <a:latin typeface="Consolas" panose="020B0609020204030204" pitchFamily="49" charset="0"/>
              </a:rPr>
              <a:t>flatten (Flatten)            (None, 1152)              0    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dense (Dense)                (None, 1152)              1328256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dropout (Dropout)            (None, 1152)              0    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dense_1 (Dense)              (None, 576)               664128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dropout_1 (Dropout)          (None, 576)               0    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dense_2 (Dense)              (None, 288)               166176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dropout_2 (Dropout)          (None, 288)               0    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dense_3 (Dense)              (None, 144)               41616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dropout_3 (Dropout)          (None, 144)               0    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dense_4 (Dense)              (None, 72)                10440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sz="800" dirty="0">
                <a:latin typeface="Consolas" panose="020B0609020204030204" pitchFamily="49" charset="0"/>
              </a:rPr>
              <a:t>dense_5 (Dense)              (None, 10)                730  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sz="800" dirty="0">
                <a:latin typeface="Consolas" panose="020B0609020204030204" pitchFamily="49" charset="0"/>
              </a:rPr>
              <a:t>Total params: 2,211,346</a:t>
            </a:r>
          </a:p>
          <a:p>
            <a:r>
              <a:rPr lang="en-US" sz="800" dirty="0">
                <a:latin typeface="Consolas" panose="020B0609020204030204" pitchFamily="49" charset="0"/>
              </a:rPr>
              <a:t>Trainable params: 2,211,346</a:t>
            </a:r>
          </a:p>
          <a:p>
            <a:r>
              <a:rPr lang="en-US" sz="800" dirty="0"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sz="800" dirty="0"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7CFA8-7E31-4ED0-97F1-997144799117}"/>
              </a:ext>
            </a:extLst>
          </p:cNvPr>
          <p:cNvSpPr txBox="1"/>
          <p:nvPr/>
        </p:nvSpPr>
        <p:spPr>
          <a:xfrm>
            <a:off x="4512091" y="1084004"/>
            <a:ext cx="388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nsolas" panose="020B0609020204030204" pitchFamily="49" charset="0"/>
              </a:rPr>
              <a:t>Dropout Rate: 0.1</a:t>
            </a:r>
          </a:p>
          <a:p>
            <a:r>
              <a:rPr lang="en-US" sz="800" dirty="0">
                <a:latin typeface="Consolas" panose="020B0609020204030204" pitchFamily="49" charset="0"/>
              </a:rPr>
              <a:t>Epochs: 10</a:t>
            </a:r>
          </a:p>
          <a:p>
            <a:endParaRPr lang="en-US" sz="800" dirty="0"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4C90C-B2C1-47AB-A720-B1BBB3CD74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00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0003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Music Recommendation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Music Generation</a:t>
            </a:r>
            <a:endParaRPr sz="1800"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200" y="1235950"/>
            <a:ext cx="4585924" cy="15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250" y="3010850"/>
            <a:ext cx="3081624" cy="16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850" y="3010850"/>
            <a:ext cx="3000300" cy="1800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DBF594-DA5D-49E2-B872-801DCE5FC5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8341-A212-4815-92FD-93A05C8E5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547EA-E22A-4F0C-8285-A57C7A20E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3" r="22712"/>
          <a:stretch/>
        </p:blipFill>
        <p:spPr>
          <a:xfrm>
            <a:off x="1766868" y="1268016"/>
            <a:ext cx="5610266" cy="914400"/>
          </a:xfrm>
          <a:prstGeom prst="rect">
            <a:avLst/>
          </a:prstGeom>
          <a:ln w="28575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21B434-8ADD-4E01-8F44-707F45C82219}"/>
              </a:ext>
            </a:extLst>
          </p:cNvPr>
          <p:cNvSpPr/>
          <p:nvPr/>
        </p:nvSpPr>
        <p:spPr>
          <a:xfrm>
            <a:off x="1766867" y="1268016"/>
            <a:ext cx="5610266" cy="9144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F86D0-98A2-49B4-9D88-AABEEAB4ADE5}"/>
              </a:ext>
            </a:extLst>
          </p:cNvPr>
          <p:cNvSpPr txBox="1"/>
          <p:nvPr/>
        </p:nvSpPr>
        <p:spPr>
          <a:xfrm>
            <a:off x="1766867" y="4472253"/>
            <a:ext cx="56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raw audio 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15E60-CFA8-45B4-A6D0-9BD0E20F8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471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B71D-331B-4DA8-B8DA-09110258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4A093C-3308-4B45-9594-8CD283400AC4}"/>
              </a:ext>
            </a:extLst>
          </p:cNvPr>
          <p:cNvGrpSpPr/>
          <p:nvPr/>
        </p:nvGrpSpPr>
        <p:grpSpPr>
          <a:xfrm>
            <a:off x="1766375" y="1268016"/>
            <a:ext cx="804517" cy="914400"/>
            <a:chOff x="2355166" y="1690688"/>
            <a:chExt cx="1072689" cy="1219200"/>
          </a:xfrm>
        </p:grpSpPr>
        <p:pic>
          <p:nvPicPr>
            <p:cNvPr id="4" name="Picture 3" descr="A picture containing building, orange, brick&#10;&#10;Description automatically generated">
              <a:extLst>
                <a:ext uri="{FF2B5EF4-FFF2-40B4-BE49-F238E27FC236}">
                  <a16:creationId xmlns:a16="http://schemas.microsoft.com/office/drawing/2014/main" id="{B82D9917-2637-4638-934C-D61FF236E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0" t="12795" r="9824" b="12634"/>
            <a:stretch/>
          </p:blipFill>
          <p:spPr>
            <a:xfrm>
              <a:off x="2355166" y="1690688"/>
              <a:ext cx="1072034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686AFF-1D76-4D4C-9B0B-DE5DB3E52BB7}"/>
                </a:ext>
              </a:extLst>
            </p:cNvPr>
            <p:cNvSpPr/>
            <p:nvPr/>
          </p:nvSpPr>
          <p:spPr>
            <a:xfrm>
              <a:off x="235582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25CAD4-160A-42FF-83C4-54F3BE6C7DC5}"/>
              </a:ext>
            </a:extLst>
          </p:cNvPr>
          <p:cNvGrpSpPr/>
          <p:nvPr/>
        </p:nvGrpSpPr>
        <p:grpSpPr>
          <a:xfrm>
            <a:off x="2570401" y="1268016"/>
            <a:ext cx="804026" cy="914401"/>
            <a:chOff x="3427201" y="1690688"/>
            <a:chExt cx="1072034" cy="1219201"/>
          </a:xfrm>
        </p:grpSpPr>
        <p:pic>
          <p:nvPicPr>
            <p:cNvPr id="7" name="Picture 6" descr="A picture containing brick&#10;&#10;Description automatically generated">
              <a:extLst>
                <a:ext uri="{FF2B5EF4-FFF2-40B4-BE49-F238E27FC236}">
                  <a16:creationId xmlns:a16="http://schemas.microsoft.com/office/drawing/2014/main" id="{E8DD68C9-DC11-4DE6-91A5-162EB74F5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6" t="12472" r="9895" b="12420"/>
            <a:stretch/>
          </p:blipFill>
          <p:spPr>
            <a:xfrm>
              <a:off x="3434719" y="1690689"/>
              <a:ext cx="1059279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04C892-90B4-4E46-B2CE-F5301A428D42}"/>
                </a:ext>
              </a:extLst>
            </p:cNvPr>
            <p:cNvSpPr/>
            <p:nvPr/>
          </p:nvSpPr>
          <p:spPr>
            <a:xfrm>
              <a:off x="342720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5B74357-7465-45FE-8793-7690E37218F0}"/>
              </a:ext>
            </a:extLst>
          </p:cNvPr>
          <p:cNvGrpSpPr/>
          <p:nvPr/>
        </p:nvGrpSpPr>
        <p:grpSpPr>
          <a:xfrm>
            <a:off x="3374425" y="1268016"/>
            <a:ext cx="809420" cy="914400"/>
            <a:chOff x="4499234" y="1690688"/>
            <a:chExt cx="1079226" cy="1219200"/>
          </a:xfrm>
        </p:grpSpPr>
        <p:pic>
          <p:nvPicPr>
            <p:cNvPr id="10" name="Picture 9" descr="A picture containing building, brick&#10;&#10;Description automatically generated">
              <a:extLst>
                <a:ext uri="{FF2B5EF4-FFF2-40B4-BE49-F238E27FC236}">
                  <a16:creationId xmlns:a16="http://schemas.microsoft.com/office/drawing/2014/main" id="{0C898C84-6124-4BC6-9413-DA3DD1005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2" t="12688" r="10325" b="12420"/>
            <a:stretch/>
          </p:blipFill>
          <p:spPr>
            <a:xfrm>
              <a:off x="4513291" y="1690689"/>
              <a:ext cx="1065169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E9CAB2-8558-4DC7-B748-B9D0199A5FAD}"/>
                </a:ext>
              </a:extLst>
            </p:cNvPr>
            <p:cNvSpPr/>
            <p:nvPr/>
          </p:nvSpPr>
          <p:spPr>
            <a:xfrm>
              <a:off x="449923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E8BF62-64CD-49C2-8E8E-98A548B5D6AD}"/>
              </a:ext>
            </a:extLst>
          </p:cNvPr>
          <p:cNvGrpSpPr/>
          <p:nvPr/>
        </p:nvGrpSpPr>
        <p:grpSpPr>
          <a:xfrm>
            <a:off x="4174525" y="1268016"/>
            <a:ext cx="804026" cy="914401"/>
            <a:chOff x="5566033" y="1690687"/>
            <a:chExt cx="1072034" cy="1219201"/>
          </a:xfrm>
        </p:grpSpPr>
        <p:pic>
          <p:nvPicPr>
            <p:cNvPr id="13" name="Picture 12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81419C38-6CCB-4480-8DEB-6DE176721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12661" r="9896" b="12419"/>
            <a:stretch/>
          </p:blipFill>
          <p:spPr>
            <a:xfrm>
              <a:off x="5566034" y="1690687"/>
              <a:ext cx="106516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E2951C-2B9B-47DD-A537-2A5FD6BF39A0}"/>
                </a:ext>
              </a:extLst>
            </p:cNvPr>
            <p:cNvSpPr/>
            <p:nvPr/>
          </p:nvSpPr>
          <p:spPr>
            <a:xfrm>
              <a:off x="5566033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7CAAF-74E4-4998-9C22-5E9D544AB4E3}"/>
              </a:ext>
            </a:extLst>
          </p:cNvPr>
          <p:cNvGrpSpPr/>
          <p:nvPr/>
        </p:nvGrpSpPr>
        <p:grpSpPr>
          <a:xfrm>
            <a:off x="4972786" y="1268016"/>
            <a:ext cx="809789" cy="914401"/>
            <a:chOff x="6630382" y="1690687"/>
            <a:chExt cx="1079718" cy="1219201"/>
          </a:xfrm>
        </p:grpSpPr>
        <p:pic>
          <p:nvPicPr>
            <p:cNvPr id="16" name="Picture 15" descr="A picture containing building, orange, brick, door&#10;&#10;Description automatically generated">
              <a:extLst>
                <a:ext uri="{FF2B5EF4-FFF2-40B4-BE49-F238E27FC236}">
                  <a16:creationId xmlns:a16="http://schemas.microsoft.com/office/drawing/2014/main" id="{5BAD34B6-55E2-4177-81B0-F90B57DCE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5" t="13010" r="9895" b="12419"/>
            <a:stretch/>
          </p:blipFill>
          <p:spPr>
            <a:xfrm>
              <a:off x="6630382" y="1690687"/>
              <a:ext cx="106761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2A474A-F95C-4409-898A-122A23625E96}"/>
                </a:ext>
              </a:extLst>
            </p:cNvPr>
            <p:cNvSpPr/>
            <p:nvPr/>
          </p:nvSpPr>
          <p:spPr>
            <a:xfrm>
              <a:off x="6638066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4063C7-C993-414D-BBAD-A423D13FA623}"/>
              </a:ext>
            </a:extLst>
          </p:cNvPr>
          <p:cNvGrpSpPr/>
          <p:nvPr/>
        </p:nvGrpSpPr>
        <p:grpSpPr>
          <a:xfrm>
            <a:off x="5778649" y="1267420"/>
            <a:ext cx="804026" cy="914996"/>
            <a:chOff x="7704865" y="1689894"/>
            <a:chExt cx="1072034" cy="1219994"/>
          </a:xfrm>
        </p:grpSpPr>
        <p:pic>
          <p:nvPicPr>
            <p:cNvPr id="19" name="Picture 18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5036277C-799C-4498-9F24-F7F6FCE43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0" t="12366" r="9821" b="12098"/>
            <a:stretch/>
          </p:blipFill>
          <p:spPr>
            <a:xfrm>
              <a:off x="7716639" y="1689894"/>
              <a:ext cx="1040475" cy="121999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B25470-4935-4557-93F0-A3E9E1C44E18}"/>
                </a:ext>
              </a:extLst>
            </p:cNvPr>
            <p:cNvSpPr/>
            <p:nvPr/>
          </p:nvSpPr>
          <p:spPr>
            <a:xfrm>
              <a:off x="7704865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5FF4D6-4F80-4225-9EDD-37D1A356CB3E}"/>
              </a:ext>
            </a:extLst>
          </p:cNvPr>
          <p:cNvGrpSpPr/>
          <p:nvPr/>
        </p:nvGrpSpPr>
        <p:grpSpPr>
          <a:xfrm>
            <a:off x="6573108" y="1267422"/>
            <a:ext cx="804026" cy="914995"/>
            <a:chOff x="8764144" y="1689895"/>
            <a:chExt cx="1072034" cy="1219993"/>
          </a:xfrm>
        </p:grpSpPr>
        <p:pic>
          <p:nvPicPr>
            <p:cNvPr id="22" name="Picture 21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DF8C7F36-B8F8-42F4-9C76-A6031A0CD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8" t="12579" r="9967" b="12527"/>
            <a:stretch/>
          </p:blipFill>
          <p:spPr>
            <a:xfrm>
              <a:off x="8776572" y="1689895"/>
              <a:ext cx="1049465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4F2A10-AE3A-4298-AA4A-810117AAAD34}"/>
                </a:ext>
              </a:extLst>
            </p:cNvPr>
            <p:cNvSpPr/>
            <p:nvPr/>
          </p:nvSpPr>
          <p:spPr>
            <a:xfrm>
              <a:off x="876414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1988BF0-6BA4-4AB6-AECC-834318A33E53}"/>
              </a:ext>
            </a:extLst>
          </p:cNvPr>
          <p:cNvSpPr/>
          <p:nvPr/>
        </p:nvSpPr>
        <p:spPr>
          <a:xfrm>
            <a:off x="2339594" y="2961084"/>
            <a:ext cx="1265639" cy="647537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Classical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0512F-CCB1-4EE7-A483-F5968DF2CD0D}"/>
              </a:ext>
            </a:extLst>
          </p:cNvPr>
          <p:cNvSpPr/>
          <p:nvPr/>
        </p:nvSpPr>
        <p:spPr>
          <a:xfrm>
            <a:off x="5544838" y="2961084"/>
            <a:ext cx="1265639" cy="647537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Jazz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46A403-FB44-43E5-8878-2CFCD16C17D1}"/>
              </a:ext>
            </a:extLst>
          </p:cNvPr>
          <p:cNvSpPr txBox="1"/>
          <p:nvPr/>
        </p:nvSpPr>
        <p:spPr>
          <a:xfrm>
            <a:off x="1766867" y="4472253"/>
            <a:ext cx="56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same pre-processing on audio file that was done on training data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85A1621F-9908-4F26-9697-057E256B4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7204702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38C5-C8B1-4402-9E01-9CF39F5A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BE7F06-E8E1-4EBD-8634-898C8007A567}"/>
              </a:ext>
            </a:extLst>
          </p:cNvPr>
          <p:cNvGrpSpPr/>
          <p:nvPr/>
        </p:nvGrpSpPr>
        <p:grpSpPr>
          <a:xfrm>
            <a:off x="1766375" y="1268016"/>
            <a:ext cx="804517" cy="914400"/>
            <a:chOff x="2355166" y="1690688"/>
            <a:chExt cx="1072689" cy="1219200"/>
          </a:xfrm>
        </p:grpSpPr>
        <p:pic>
          <p:nvPicPr>
            <p:cNvPr id="4" name="Picture 3" descr="A picture containing building, orange, brick&#10;&#10;Description automatically generated">
              <a:extLst>
                <a:ext uri="{FF2B5EF4-FFF2-40B4-BE49-F238E27FC236}">
                  <a16:creationId xmlns:a16="http://schemas.microsoft.com/office/drawing/2014/main" id="{51F14A26-524A-44CF-B878-6AFD83571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0" t="12795" r="9824" b="12634"/>
            <a:stretch/>
          </p:blipFill>
          <p:spPr>
            <a:xfrm>
              <a:off x="2355166" y="1690688"/>
              <a:ext cx="1072034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34EAAC-B2A8-4F70-8F6A-332A228E00F4}"/>
                </a:ext>
              </a:extLst>
            </p:cNvPr>
            <p:cNvSpPr/>
            <p:nvPr/>
          </p:nvSpPr>
          <p:spPr>
            <a:xfrm>
              <a:off x="235582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Classical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79BE1C3-B000-4CA6-AEEE-5CD35940FA98}"/>
              </a:ext>
            </a:extLst>
          </p:cNvPr>
          <p:cNvGrpSpPr/>
          <p:nvPr/>
        </p:nvGrpSpPr>
        <p:grpSpPr>
          <a:xfrm>
            <a:off x="2570401" y="1268016"/>
            <a:ext cx="804026" cy="914401"/>
            <a:chOff x="3427201" y="1690688"/>
            <a:chExt cx="1072034" cy="1219201"/>
          </a:xfrm>
        </p:grpSpPr>
        <p:pic>
          <p:nvPicPr>
            <p:cNvPr id="7" name="Picture 6" descr="A picture containing brick&#10;&#10;Description automatically generated">
              <a:extLst>
                <a:ext uri="{FF2B5EF4-FFF2-40B4-BE49-F238E27FC236}">
                  <a16:creationId xmlns:a16="http://schemas.microsoft.com/office/drawing/2014/main" id="{6E3DC053-840E-4734-B4C6-8B4F42D37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6" t="12472" r="9895" b="12420"/>
            <a:stretch/>
          </p:blipFill>
          <p:spPr>
            <a:xfrm>
              <a:off x="3434719" y="1690689"/>
              <a:ext cx="1059279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E09B73-4BD6-4A09-9276-CB1DD1E21752}"/>
                </a:ext>
              </a:extLst>
            </p:cNvPr>
            <p:cNvSpPr/>
            <p:nvPr/>
          </p:nvSpPr>
          <p:spPr>
            <a:xfrm>
              <a:off x="342720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A9A73F-0EC8-4F1F-960B-E66CAD0455B2}"/>
              </a:ext>
            </a:extLst>
          </p:cNvPr>
          <p:cNvGrpSpPr/>
          <p:nvPr/>
        </p:nvGrpSpPr>
        <p:grpSpPr>
          <a:xfrm>
            <a:off x="3374425" y="1268016"/>
            <a:ext cx="809420" cy="914400"/>
            <a:chOff x="4499234" y="1690688"/>
            <a:chExt cx="1079226" cy="1219200"/>
          </a:xfrm>
        </p:grpSpPr>
        <p:pic>
          <p:nvPicPr>
            <p:cNvPr id="10" name="Picture 9" descr="A picture containing building, brick&#10;&#10;Description automatically generated">
              <a:extLst>
                <a:ext uri="{FF2B5EF4-FFF2-40B4-BE49-F238E27FC236}">
                  <a16:creationId xmlns:a16="http://schemas.microsoft.com/office/drawing/2014/main" id="{B2B147C8-9521-41D9-B7EC-E64601398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2" t="12688" r="10325" b="12420"/>
            <a:stretch/>
          </p:blipFill>
          <p:spPr>
            <a:xfrm>
              <a:off x="4513291" y="1690689"/>
              <a:ext cx="1065169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00F255-DFA9-4381-A23D-476EDF82B9F1}"/>
                </a:ext>
              </a:extLst>
            </p:cNvPr>
            <p:cNvSpPr/>
            <p:nvPr/>
          </p:nvSpPr>
          <p:spPr>
            <a:xfrm>
              <a:off x="449923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43F977-49BA-48F7-B814-1B1F55D33291}"/>
              </a:ext>
            </a:extLst>
          </p:cNvPr>
          <p:cNvGrpSpPr/>
          <p:nvPr/>
        </p:nvGrpSpPr>
        <p:grpSpPr>
          <a:xfrm>
            <a:off x="4174525" y="1268016"/>
            <a:ext cx="804026" cy="914401"/>
            <a:chOff x="5566033" y="1690687"/>
            <a:chExt cx="1072034" cy="1219201"/>
          </a:xfrm>
        </p:grpSpPr>
        <p:pic>
          <p:nvPicPr>
            <p:cNvPr id="13" name="Picture 12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66347A31-7CBE-41ED-9A5B-97AD45ECF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12661" r="9896" b="12419"/>
            <a:stretch/>
          </p:blipFill>
          <p:spPr>
            <a:xfrm>
              <a:off x="5566034" y="1690687"/>
              <a:ext cx="106516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1C2E4D-1854-47D9-A986-6ED25E0AD20A}"/>
                </a:ext>
              </a:extLst>
            </p:cNvPr>
            <p:cNvSpPr/>
            <p:nvPr/>
          </p:nvSpPr>
          <p:spPr>
            <a:xfrm>
              <a:off x="5566033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Classical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8D324C-D44C-459B-BFB8-7DC5FFC8BE08}"/>
              </a:ext>
            </a:extLst>
          </p:cNvPr>
          <p:cNvGrpSpPr/>
          <p:nvPr/>
        </p:nvGrpSpPr>
        <p:grpSpPr>
          <a:xfrm>
            <a:off x="4972786" y="1268016"/>
            <a:ext cx="809789" cy="914401"/>
            <a:chOff x="6630382" y="1690687"/>
            <a:chExt cx="1079718" cy="1219201"/>
          </a:xfrm>
        </p:grpSpPr>
        <p:pic>
          <p:nvPicPr>
            <p:cNvPr id="16" name="Picture 15" descr="A picture containing building, orange, brick, door&#10;&#10;Description automatically generated">
              <a:extLst>
                <a:ext uri="{FF2B5EF4-FFF2-40B4-BE49-F238E27FC236}">
                  <a16:creationId xmlns:a16="http://schemas.microsoft.com/office/drawing/2014/main" id="{ABDD61B5-EF49-4A8D-87CB-D855B2AF6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5" t="13010" r="9895" b="12419"/>
            <a:stretch/>
          </p:blipFill>
          <p:spPr>
            <a:xfrm>
              <a:off x="6630382" y="1690687"/>
              <a:ext cx="106761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555B7D-C9F2-4135-863B-EEDB4B7A6AC9}"/>
                </a:ext>
              </a:extLst>
            </p:cNvPr>
            <p:cNvSpPr/>
            <p:nvPr/>
          </p:nvSpPr>
          <p:spPr>
            <a:xfrm>
              <a:off x="6638066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88CF6B-CDDC-4249-8A20-FEEBBAE40FE9}"/>
              </a:ext>
            </a:extLst>
          </p:cNvPr>
          <p:cNvGrpSpPr/>
          <p:nvPr/>
        </p:nvGrpSpPr>
        <p:grpSpPr>
          <a:xfrm>
            <a:off x="5778649" y="1267420"/>
            <a:ext cx="804026" cy="914996"/>
            <a:chOff x="7704865" y="1689894"/>
            <a:chExt cx="1072034" cy="1219994"/>
          </a:xfrm>
        </p:grpSpPr>
        <p:pic>
          <p:nvPicPr>
            <p:cNvPr id="19" name="Picture 18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5E883B1B-7B34-4031-B618-846BF002D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0" t="12366" r="9821" b="12098"/>
            <a:stretch/>
          </p:blipFill>
          <p:spPr>
            <a:xfrm>
              <a:off x="7716639" y="1689894"/>
              <a:ext cx="1040475" cy="121999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66823E-9B0D-4091-9A6E-12ED599257B6}"/>
                </a:ext>
              </a:extLst>
            </p:cNvPr>
            <p:cNvSpPr/>
            <p:nvPr/>
          </p:nvSpPr>
          <p:spPr>
            <a:xfrm>
              <a:off x="7704865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BE87E2-7450-42B0-B3E9-28941999D72F}"/>
              </a:ext>
            </a:extLst>
          </p:cNvPr>
          <p:cNvGrpSpPr/>
          <p:nvPr/>
        </p:nvGrpSpPr>
        <p:grpSpPr>
          <a:xfrm>
            <a:off x="6573108" y="1267422"/>
            <a:ext cx="804026" cy="914995"/>
            <a:chOff x="8764144" y="1689895"/>
            <a:chExt cx="1072034" cy="1219993"/>
          </a:xfrm>
        </p:grpSpPr>
        <p:pic>
          <p:nvPicPr>
            <p:cNvPr id="22" name="Picture 21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A53A0B19-C44F-4B0E-BA32-39A0E8D10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8" t="12579" r="9967" b="12527"/>
            <a:stretch/>
          </p:blipFill>
          <p:spPr>
            <a:xfrm>
              <a:off x="8776572" y="1689895"/>
              <a:ext cx="1049465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803B6E-74E6-4A45-BE57-DFA364D9DF90}"/>
                </a:ext>
              </a:extLst>
            </p:cNvPr>
            <p:cNvSpPr/>
            <p:nvPr/>
          </p:nvSpPr>
          <p:spPr>
            <a:xfrm>
              <a:off x="876414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2D10CC-B1E4-4305-BE36-8185D57255A3}"/>
              </a:ext>
            </a:extLst>
          </p:cNvPr>
          <p:cNvSpPr/>
          <p:nvPr/>
        </p:nvSpPr>
        <p:spPr>
          <a:xfrm>
            <a:off x="2339594" y="2961084"/>
            <a:ext cx="1265639" cy="647537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Classical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E0E395-96DF-4CDD-84CB-A577696EAF9E}"/>
              </a:ext>
            </a:extLst>
          </p:cNvPr>
          <p:cNvSpPr/>
          <p:nvPr/>
        </p:nvSpPr>
        <p:spPr>
          <a:xfrm>
            <a:off x="5544838" y="2961084"/>
            <a:ext cx="1265639" cy="647537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Jazz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404DC8-A56C-4402-8D15-3B47309008F3}"/>
              </a:ext>
            </a:extLst>
          </p:cNvPr>
          <p:cNvSpPr txBox="1"/>
          <p:nvPr/>
        </p:nvSpPr>
        <p:spPr>
          <a:xfrm>
            <a:off x="1766867" y="4472253"/>
            <a:ext cx="56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Classify each segment using trained neural net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6E5DC1B-6704-4961-8CEF-DB4893081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668851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CB53-B2FB-4E27-BC65-DFA023F9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C81C5A-7540-4BEF-B354-5DBD772E5EEB}"/>
              </a:ext>
            </a:extLst>
          </p:cNvPr>
          <p:cNvGrpSpPr/>
          <p:nvPr/>
        </p:nvGrpSpPr>
        <p:grpSpPr>
          <a:xfrm>
            <a:off x="1766375" y="1268016"/>
            <a:ext cx="804517" cy="914400"/>
            <a:chOff x="2355166" y="1690688"/>
            <a:chExt cx="1072689" cy="1219200"/>
          </a:xfrm>
        </p:grpSpPr>
        <p:pic>
          <p:nvPicPr>
            <p:cNvPr id="4" name="Picture 3" descr="A picture containing building, orange, brick&#10;&#10;Description automatically generated">
              <a:extLst>
                <a:ext uri="{FF2B5EF4-FFF2-40B4-BE49-F238E27FC236}">
                  <a16:creationId xmlns:a16="http://schemas.microsoft.com/office/drawing/2014/main" id="{53256117-6392-47F0-AA4B-AB7B1C5ED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0" t="12795" r="9824" b="12634"/>
            <a:stretch/>
          </p:blipFill>
          <p:spPr>
            <a:xfrm>
              <a:off x="2355166" y="1690688"/>
              <a:ext cx="1072034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6293F4-F842-460B-876C-C2383B150F50}"/>
                </a:ext>
              </a:extLst>
            </p:cNvPr>
            <p:cNvSpPr/>
            <p:nvPr/>
          </p:nvSpPr>
          <p:spPr>
            <a:xfrm>
              <a:off x="235582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Classical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F27DC5-F8CA-436A-9A73-91AABA549105}"/>
              </a:ext>
            </a:extLst>
          </p:cNvPr>
          <p:cNvGrpSpPr/>
          <p:nvPr/>
        </p:nvGrpSpPr>
        <p:grpSpPr>
          <a:xfrm>
            <a:off x="2570401" y="1268016"/>
            <a:ext cx="804026" cy="914401"/>
            <a:chOff x="3427201" y="1690688"/>
            <a:chExt cx="1072034" cy="1219201"/>
          </a:xfrm>
        </p:grpSpPr>
        <p:pic>
          <p:nvPicPr>
            <p:cNvPr id="7" name="Picture 6" descr="A picture containing brick&#10;&#10;Description automatically generated">
              <a:extLst>
                <a:ext uri="{FF2B5EF4-FFF2-40B4-BE49-F238E27FC236}">
                  <a16:creationId xmlns:a16="http://schemas.microsoft.com/office/drawing/2014/main" id="{690251D2-3C10-45C5-A905-C63F4473B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6" t="12472" r="9895" b="12420"/>
            <a:stretch/>
          </p:blipFill>
          <p:spPr>
            <a:xfrm>
              <a:off x="3434719" y="1690689"/>
              <a:ext cx="1059279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15046E-5C36-4A59-8280-17504406B089}"/>
                </a:ext>
              </a:extLst>
            </p:cNvPr>
            <p:cNvSpPr/>
            <p:nvPr/>
          </p:nvSpPr>
          <p:spPr>
            <a:xfrm>
              <a:off x="342720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7E34F-4C8A-4BAD-A934-7B55FCD751EC}"/>
              </a:ext>
            </a:extLst>
          </p:cNvPr>
          <p:cNvGrpSpPr/>
          <p:nvPr/>
        </p:nvGrpSpPr>
        <p:grpSpPr>
          <a:xfrm>
            <a:off x="3374425" y="1268016"/>
            <a:ext cx="809420" cy="914400"/>
            <a:chOff x="4499234" y="1690688"/>
            <a:chExt cx="1079226" cy="1219200"/>
          </a:xfrm>
        </p:grpSpPr>
        <p:pic>
          <p:nvPicPr>
            <p:cNvPr id="10" name="Picture 9" descr="A picture containing building, brick&#10;&#10;Description automatically generated">
              <a:extLst>
                <a:ext uri="{FF2B5EF4-FFF2-40B4-BE49-F238E27FC236}">
                  <a16:creationId xmlns:a16="http://schemas.microsoft.com/office/drawing/2014/main" id="{F6B63F33-C39B-48D2-8AF6-9D51FE1FF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2" t="12688" r="10325" b="12420"/>
            <a:stretch/>
          </p:blipFill>
          <p:spPr>
            <a:xfrm>
              <a:off x="4513291" y="1690689"/>
              <a:ext cx="1065169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C1F284-BDEA-4465-A011-77F15BDF6172}"/>
                </a:ext>
              </a:extLst>
            </p:cNvPr>
            <p:cNvSpPr/>
            <p:nvPr/>
          </p:nvSpPr>
          <p:spPr>
            <a:xfrm>
              <a:off x="449923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83A0B7-51ED-4791-8D87-37FF391C304B}"/>
              </a:ext>
            </a:extLst>
          </p:cNvPr>
          <p:cNvGrpSpPr/>
          <p:nvPr/>
        </p:nvGrpSpPr>
        <p:grpSpPr>
          <a:xfrm>
            <a:off x="4174525" y="1268016"/>
            <a:ext cx="804026" cy="914401"/>
            <a:chOff x="5566033" y="1690687"/>
            <a:chExt cx="1072034" cy="1219201"/>
          </a:xfrm>
        </p:grpSpPr>
        <p:pic>
          <p:nvPicPr>
            <p:cNvPr id="13" name="Picture 12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3845A4AF-BE3A-41F9-86A8-4599BF90C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12661" r="9896" b="12419"/>
            <a:stretch/>
          </p:blipFill>
          <p:spPr>
            <a:xfrm>
              <a:off x="5566034" y="1690687"/>
              <a:ext cx="106516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A01FA5-A4A8-4C88-8439-DDF03063B4CE}"/>
                </a:ext>
              </a:extLst>
            </p:cNvPr>
            <p:cNvSpPr/>
            <p:nvPr/>
          </p:nvSpPr>
          <p:spPr>
            <a:xfrm>
              <a:off x="5566033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Classical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637754-6138-4412-A853-5791858AA60C}"/>
              </a:ext>
            </a:extLst>
          </p:cNvPr>
          <p:cNvGrpSpPr/>
          <p:nvPr/>
        </p:nvGrpSpPr>
        <p:grpSpPr>
          <a:xfrm>
            <a:off x="4972786" y="1268016"/>
            <a:ext cx="809789" cy="914401"/>
            <a:chOff x="6630382" y="1690687"/>
            <a:chExt cx="1079718" cy="1219201"/>
          </a:xfrm>
        </p:grpSpPr>
        <p:pic>
          <p:nvPicPr>
            <p:cNvPr id="16" name="Picture 15" descr="A picture containing building, orange, brick, door&#10;&#10;Description automatically generated">
              <a:extLst>
                <a:ext uri="{FF2B5EF4-FFF2-40B4-BE49-F238E27FC236}">
                  <a16:creationId xmlns:a16="http://schemas.microsoft.com/office/drawing/2014/main" id="{B52645FE-7ABE-4399-9698-72CBADAD3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5" t="13010" r="9895" b="12419"/>
            <a:stretch/>
          </p:blipFill>
          <p:spPr>
            <a:xfrm>
              <a:off x="6630382" y="1690687"/>
              <a:ext cx="106761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969032-D52D-428A-965B-3EC95039034E}"/>
                </a:ext>
              </a:extLst>
            </p:cNvPr>
            <p:cNvSpPr/>
            <p:nvPr/>
          </p:nvSpPr>
          <p:spPr>
            <a:xfrm>
              <a:off x="6638066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B3AE89-A4D6-4F46-B664-A6CBC191CE81}"/>
              </a:ext>
            </a:extLst>
          </p:cNvPr>
          <p:cNvGrpSpPr/>
          <p:nvPr/>
        </p:nvGrpSpPr>
        <p:grpSpPr>
          <a:xfrm>
            <a:off x="5778649" y="1267420"/>
            <a:ext cx="804026" cy="914996"/>
            <a:chOff x="7704865" y="1689894"/>
            <a:chExt cx="1072034" cy="1219994"/>
          </a:xfrm>
        </p:grpSpPr>
        <p:pic>
          <p:nvPicPr>
            <p:cNvPr id="19" name="Picture 18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CBD8FA01-37D3-492A-B384-D49AF7062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0" t="12366" r="9821" b="12098"/>
            <a:stretch/>
          </p:blipFill>
          <p:spPr>
            <a:xfrm>
              <a:off x="7716639" y="1689894"/>
              <a:ext cx="1040475" cy="121999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42E1CD-2789-4430-AD06-EB21F842F344}"/>
                </a:ext>
              </a:extLst>
            </p:cNvPr>
            <p:cNvSpPr/>
            <p:nvPr/>
          </p:nvSpPr>
          <p:spPr>
            <a:xfrm>
              <a:off x="7704865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29E9E6-AE39-4920-93CC-176901DF83C9}"/>
              </a:ext>
            </a:extLst>
          </p:cNvPr>
          <p:cNvGrpSpPr/>
          <p:nvPr/>
        </p:nvGrpSpPr>
        <p:grpSpPr>
          <a:xfrm>
            <a:off x="6573108" y="1267422"/>
            <a:ext cx="804026" cy="914995"/>
            <a:chOff x="8764144" y="1689895"/>
            <a:chExt cx="1072034" cy="1219993"/>
          </a:xfrm>
        </p:grpSpPr>
        <p:pic>
          <p:nvPicPr>
            <p:cNvPr id="22" name="Picture 21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DAE02F94-CAFC-4A66-A33E-1B63093F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8" t="12579" r="9967" b="12527"/>
            <a:stretch/>
          </p:blipFill>
          <p:spPr>
            <a:xfrm>
              <a:off x="8776572" y="1689895"/>
              <a:ext cx="1049465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0F3F4E-5EF1-4151-AAEE-8894FB86302A}"/>
                </a:ext>
              </a:extLst>
            </p:cNvPr>
            <p:cNvSpPr/>
            <p:nvPr/>
          </p:nvSpPr>
          <p:spPr>
            <a:xfrm>
              <a:off x="876414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58CB2B-9B45-46F2-9484-87AAB369F6A4}"/>
              </a:ext>
            </a:extLst>
          </p:cNvPr>
          <p:cNvSpPr/>
          <p:nvPr/>
        </p:nvSpPr>
        <p:spPr>
          <a:xfrm>
            <a:off x="2339594" y="2961084"/>
            <a:ext cx="1265639" cy="647537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Classical</a:t>
            </a:r>
          </a:p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2 Votes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4FFC6A4-53BA-4AE3-8173-4D463B3DF0E0}"/>
              </a:ext>
            </a:extLst>
          </p:cNvPr>
          <p:cNvSpPr/>
          <p:nvPr/>
        </p:nvSpPr>
        <p:spPr>
          <a:xfrm>
            <a:off x="5544838" y="2961084"/>
            <a:ext cx="1265639" cy="647537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Jazz</a:t>
            </a:r>
          </a:p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5 Votes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88B42A-047F-4BEF-BFF5-D44749EB5E2A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168388" y="2182416"/>
            <a:ext cx="804026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419650-6B64-4728-9C1C-646DDE7FF7B1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>
            <a:off x="3776439" y="2182416"/>
            <a:ext cx="2401219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4A434D-CDF3-4166-8007-CAC621ABA3BB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2973270" y="2182417"/>
            <a:ext cx="3204388" cy="778667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55F555-B56E-4D02-BFD0-DD760EBB8F0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2972414" y="2182416"/>
            <a:ext cx="1604124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6D1EA1-E779-4911-84C5-CEC0FFD58CC0}"/>
              </a:ext>
            </a:extLst>
          </p:cNvPr>
          <p:cNvCxnSpPr>
            <a:cxnSpLocks/>
          </p:cNvCxnSpPr>
          <p:nvPr/>
        </p:nvCxnSpPr>
        <p:spPr>
          <a:xfrm>
            <a:off x="5380563" y="2182416"/>
            <a:ext cx="797095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31AF2E-8E7A-4AD5-9A6B-F72DE0E3FEA3}"/>
              </a:ext>
            </a:extLst>
          </p:cNvPr>
          <p:cNvCxnSpPr>
            <a:cxnSpLocks/>
          </p:cNvCxnSpPr>
          <p:nvPr/>
        </p:nvCxnSpPr>
        <p:spPr>
          <a:xfrm flipH="1">
            <a:off x="6177657" y="2182416"/>
            <a:ext cx="3005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FB0FDB-4375-4FD3-AF6D-E2E4100B0CFD}"/>
              </a:ext>
            </a:extLst>
          </p:cNvPr>
          <p:cNvCxnSpPr>
            <a:cxnSpLocks/>
          </p:cNvCxnSpPr>
          <p:nvPr/>
        </p:nvCxnSpPr>
        <p:spPr>
          <a:xfrm flipH="1">
            <a:off x="6177657" y="2182416"/>
            <a:ext cx="797464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4B15D4-4FA2-4D2F-B25E-9E3FA67CFB84}"/>
              </a:ext>
            </a:extLst>
          </p:cNvPr>
          <p:cNvSpPr txBox="1"/>
          <p:nvPr/>
        </p:nvSpPr>
        <p:spPr>
          <a:xfrm>
            <a:off x="1766867" y="4472253"/>
            <a:ext cx="56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Have each segment vote based on its prediction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868ECC63-AFDA-4B0B-AE94-0E9036999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087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B76C-6F92-43C4-BAAB-262AA3C0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Segmentation Model: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ACB6C9-D042-4BA2-8FDC-1ABC549A6A19}"/>
              </a:ext>
            </a:extLst>
          </p:cNvPr>
          <p:cNvGrpSpPr/>
          <p:nvPr/>
        </p:nvGrpSpPr>
        <p:grpSpPr>
          <a:xfrm>
            <a:off x="1766375" y="1268016"/>
            <a:ext cx="804517" cy="914400"/>
            <a:chOff x="2355166" y="1690688"/>
            <a:chExt cx="1072689" cy="1219200"/>
          </a:xfrm>
        </p:grpSpPr>
        <p:pic>
          <p:nvPicPr>
            <p:cNvPr id="4" name="Picture 3" descr="A picture containing building, orange, brick&#10;&#10;Description automatically generated">
              <a:extLst>
                <a:ext uri="{FF2B5EF4-FFF2-40B4-BE49-F238E27FC236}">
                  <a16:creationId xmlns:a16="http://schemas.microsoft.com/office/drawing/2014/main" id="{2CFDCA53-9D34-4E6B-976C-70C9B25A0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0" t="12795" r="9824" b="12634"/>
            <a:stretch/>
          </p:blipFill>
          <p:spPr>
            <a:xfrm>
              <a:off x="2355166" y="1690688"/>
              <a:ext cx="1072034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AE691B-A3F2-4F28-BE1D-850013AC9384}"/>
                </a:ext>
              </a:extLst>
            </p:cNvPr>
            <p:cNvSpPr/>
            <p:nvPr/>
          </p:nvSpPr>
          <p:spPr>
            <a:xfrm>
              <a:off x="235582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Classical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34D80-48F1-4280-AA3F-759F117848E5}"/>
              </a:ext>
            </a:extLst>
          </p:cNvPr>
          <p:cNvGrpSpPr/>
          <p:nvPr/>
        </p:nvGrpSpPr>
        <p:grpSpPr>
          <a:xfrm>
            <a:off x="2570401" y="1268016"/>
            <a:ext cx="804026" cy="914401"/>
            <a:chOff x="3427201" y="1690688"/>
            <a:chExt cx="1072034" cy="1219201"/>
          </a:xfrm>
        </p:grpSpPr>
        <p:pic>
          <p:nvPicPr>
            <p:cNvPr id="7" name="Picture 6" descr="A picture containing brick&#10;&#10;Description automatically generated">
              <a:extLst>
                <a:ext uri="{FF2B5EF4-FFF2-40B4-BE49-F238E27FC236}">
                  <a16:creationId xmlns:a16="http://schemas.microsoft.com/office/drawing/2014/main" id="{AE985CDE-7AFF-498D-A4C7-8F8F52A97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6" t="12472" r="9895" b="12420"/>
            <a:stretch/>
          </p:blipFill>
          <p:spPr>
            <a:xfrm>
              <a:off x="3434719" y="1690689"/>
              <a:ext cx="1059279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79072F-8F7C-490F-A503-C449B78B001C}"/>
                </a:ext>
              </a:extLst>
            </p:cNvPr>
            <p:cNvSpPr/>
            <p:nvPr/>
          </p:nvSpPr>
          <p:spPr>
            <a:xfrm>
              <a:off x="3427201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EAA3042-A524-4DBC-AC0D-D9ABEB1920DB}"/>
              </a:ext>
            </a:extLst>
          </p:cNvPr>
          <p:cNvGrpSpPr/>
          <p:nvPr/>
        </p:nvGrpSpPr>
        <p:grpSpPr>
          <a:xfrm>
            <a:off x="3374425" y="1268016"/>
            <a:ext cx="809420" cy="914400"/>
            <a:chOff x="4499234" y="1690688"/>
            <a:chExt cx="1079226" cy="1219200"/>
          </a:xfrm>
        </p:grpSpPr>
        <p:pic>
          <p:nvPicPr>
            <p:cNvPr id="10" name="Picture 9" descr="A picture containing building, brick&#10;&#10;Description automatically generated">
              <a:extLst>
                <a:ext uri="{FF2B5EF4-FFF2-40B4-BE49-F238E27FC236}">
                  <a16:creationId xmlns:a16="http://schemas.microsoft.com/office/drawing/2014/main" id="{2530BEF0-A69E-4BBE-82F7-6A79DCA19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2" t="12688" r="10325" b="12420"/>
            <a:stretch/>
          </p:blipFill>
          <p:spPr>
            <a:xfrm>
              <a:off x="4513291" y="1690689"/>
              <a:ext cx="1065169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8A68BA-A0A6-4508-843B-3165F191F650}"/>
                </a:ext>
              </a:extLst>
            </p:cNvPr>
            <p:cNvSpPr/>
            <p:nvPr/>
          </p:nvSpPr>
          <p:spPr>
            <a:xfrm>
              <a:off x="449923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283432-456B-48F5-83D8-17CD3374F112}"/>
              </a:ext>
            </a:extLst>
          </p:cNvPr>
          <p:cNvGrpSpPr/>
          <p:nvPr/>
        </p:nvGrpSpPr>
        <p:grpSpPr>
          <a:xfrm>
            <a:off x="4174525" y="1268016"/>
            <a:ext cx="804026" cy="914401"/>
            <a:chOff x="5566033" y="1690687"/>
            <a:chExt cx="1072034" cy="1219201"/>
          </a:xfrm>
        </p:grpSpPr>
        <p:pic>
          <p:nvPicPr>
            <p:cNvPr id="13" name="Picture 12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1594932D-0BB7-4072-BB8B-A98FC8D4E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12661" r="9896" b="12419"/>
            <a:stretch/>
          </p:blipFill>
          <p:spPr>
            <a:xfrm>
              <a:off x="5566034" y="1690687"/>
              <a:ext cx="106516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3A37AE-9085-43AE-B387-52B5CBA0BA3D}"/>
                </a:ext>
              </a:extLst>
            </p:cNvPr>
            <p:cNvSpPr/>
            <p:nvPr/>
          </p:nvSpPr>
          <p:spPr>
            <a:xfrm>
              <a:off x="5566033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Classical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B3F055-24B0-492E-92F3-65585A54DBED}"/>
              </a:ext>
            </a:extLst>
          </p:cNvPr>
          <p:cNvGrpSpPr/>
          <p:nvPr/>
        </p:nvGrpSpPr>
        <p:grpSpPr>
          <a:xfrm>
            <a:off x="4972786" y="1268016"/>
            <a:ext cx="809789" cy="914401"/>
            <a:chOff x="6630382" y="1690687"/>
            <a:chExt cx="1079718" cy="1219201"/>
          </a:xfrm>
        </p:grpSpPr>
        <p:pic>
          <p:nvPicPr>
            <p:cNvPr id="16" name="Picture 15" descr="A picture containing building, orange, brick, door&#10;&#10;Description automatically generated">
              <a:extLst>
                <a:ext uri="{FF2B5EF4-FFF2-40B4-BE49-F238E27FC236}">
                  <a16:creationId xmlns:a16="http://schemas.microsoft.com/office/drawing/2014/main" id="{3A9B3E47-7617-4142-BED7-C918E10D2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5" t="13010" r="9895" b="12419"/>
            <a:stretch/>
          </p:blipFill>
          <p:spPr>
            <a:xfrm>
              <a:off x="6630382" y="1690687"/>
              <a:ext cx="1067618" cy="121919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F9B8F3-2757-45A1-A2FE-4BC1F89AFCDC}"/>
                </a:ext>
              </a:extLst>
            </p:cNvPr>
            <p:cNvSpPr/>
            <p:nvPr/>
          </p:nvSpPr>
          <p:spPr>
            <a:xfrm>
              <a:off x="6638066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F87AF8-88F0-476C-9B41-084612CC7BC8}"/>
              </a:ext>
            </a:extLst>
          </p:cNvPr>
          <p:cNvGrpSpPr/>
          <p:nvPr/>
        </p:nvGrpSpPr>
        <p:grpSpPr>
          <a:xfrm>
            <a:off x="5778649" y="1267420"/>
            <a:ext cx="804026" cy="914996"/>
            <a:chOff x="7704865" y="1689894"/>
            <a:chExt cx="1072034" cy="1219994"/>
          </a:xfrm>
        </p:grpSpPr>
        <p:pic>
          <p:nvPicPr>
            <p:cNvPr id="19" name="Picture 18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E485CACB-D248-4044-BADF-0073099F3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0" t="12366" r="9821" b="12098"/>
            <a:stretch/>
          </p:blipFill>
          <p:spPr>
            <a:xfrm>
              <a:off x="7716639" y="1689894"/>
              <a:ext cx="1040475" cy="121999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8A43C7-DC37-4820-9816-A48B041EEBB6}"/>
                </a:ext>
              </a:extLst>
            </p:cNvPr>
            <p:cNvSpPr/>
            <p:nvPr/>
          </p:nvSpPr>
          <p:spPr>
            <a:xfrm>
              <a:off x="7704865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43C4DF-1FDC-4FD1-B45E-384993CF1BC9}"/>
              </a:ext>
            </a:extLst>
          </p:cNvPr>
          <p:cNvGrpSpPr/>
          <p:nvPr/>
        </p:nvGrpSpPr>
        <p:grpSpPr>
          <a:xfrm>
            <a:off x="6573108" y="1267422"/>
            <a:ext cx="804026" cy="914995"/>
            <a:chOff x="8764144" y="1689895"/>
            <a:chExt cx="1072034" cy="1219993"/>
          </a:xfrm>
        </p:grpSpPr>
        <p:pic>
          <p:nvPicPr>
            <p:cNvPr id="22" name="Picture 21" descr="A picture containing building, brick, door&#10;&#10;Description automatically generated">
              <a:extLst>
                <a:ext uri="{FF2B5EF4-FFF2-40B4-BE49-F238E27FC236}">
                  <a16:creationId xmlns:a16="http://schemas.microsoft.com/office/drawing/2014/main" id="{A8E07545-107A-4C38-ABDE-2E4D0F37B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8" t="12579" r="9967" b="12527"/>
            <a:stretch/>
          </p:blipFill>
          <p:spPr>
            <a:xfrm>
              <a:off x="8776572" y="1689895"/>
              <a:ext cx="1049465" cy="12192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D939A-A216-4D7F-8355-B042731DA03A}"/>
                </a:ext>
              </a:extLst>
            </p:cNvPr>
            <p:cNvSpPr/>
            <p:nvPr/>
          </p:nvSpPr>
          <p:spPr>
            <a:xfrm>
              <a:off x="8764144" y="1690688"/>
              <a:ext cx="1072034" cy="12192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Jazz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D4F881E-E32F-477B-A2A8-2C9DC194472E}"/>
              </a:ext>
            </a:extLst>
          </p:cNvPr>
          <p:cNvSpPr/>
          <p:nvPr/>
        </p:nvSpPr>
        <p:spPr>
          <a:xfrm>
            <a:off x="2339594" y="2961084"/>
            <a:ext cx="1265639" cy="647537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Classical</a:t>
            </a:r>
          </a:p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2 Votes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F05946-5FD6-4FDA-8B17-39D003C0F62C}"/>
              </a:ext>
            </a:extLst>
          </p:cNvPr>
          <p:cNvSpPr/>
          <p:nvPr/>
        </p:nvSpPr>
        <p:spPr>
          <a:xfrm>
            <a:off x="5544838" y="2961084"/>
            <a:ext cx="1265639" cy="647537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Jazz</a:t>
            </a:r>
          </a:p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5 Votes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FA3F89-870C-450C-B602-27FABF36742B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168388" y="2182416"/>
            <a:ext cx="804026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1A3E0D-F47D-49B4-AD40-B33AD64E5716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>
            <a:off x="3776439" y="2182416"/>
            <a:ext cx="2401219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78A00A-D3BE-435B-9AA4-842C7ACD14DC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2973270" y="2182417"/>
            <a:ext cx="3204388" cy="778667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85AE60-0390-49E5-9228-1B61D2FEFAE0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2972414" y="2182416"/>
            <a:ext cx="1604124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5C94F8-5C0D-41D5-8249-0504F3834E9A}"/>
              </a:ext>
            </a:extLst>
          </p:cNvPr>
          <p:cNvCxnSpPr>
            <a:cxnSpLocks/>
          </p:cNvCxnSpPr>
          <p:nvPr/>
        </p:nvCxnSpPr>
        <p:spPr>
          <a:xfrm>
            <a:off x="5380563" y="2182416"/>
            <a:ext cx="797095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0EAAF1-267F-4C92-87D3-90E39A21096E}"/>
              </a:ext>
            </a:extLst>
          </p:cNvPr>
          <p:cNvCxnSpPr>
            <a:cxnSpLocks/>
          </p:cNvCxnSpPr>
          <p:nvPr/>
        </p:nvCxnSpPr>
        <p:spPr>
          <a:xfrm flipH="1">
            <a:off x="6177657" y="2182416"/>
            <a:ext cx="3005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531122-2B3B-4A94-B397-0BAB3C346B9E}"/>
              </a:ext>
            </a:extLst>
          </p:cNvPr>
          <p:cNvCxnSpPr>
            <a:cxnSpLocks/>
          </p:cNvCxnSpPr>
          <p:nvPr/>
        </p:nvCxnSpPr>
        <p:spPr>
          <a:xfrm flipH="1">
            <a:off x="6177657" y="2182416"/>
            <a:ext cx="797464" cy="778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87ADC6-99B9-444B-B29A-D7EB85D8A46C}"/>
              </a:ext>
            </a:extLst>
          </p:cNvPr>
          <p:cNvSpPr/>
          <p:nvPr/>
        </p:nvSpPr>
        <p:spPr>
          <a:xfrm>
            <a:off x="3939181" y="3952010"/>
            <a:ext cx="1265639" cy="647537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Prediction: Jazz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58B41D-7C45-4C98-8C42-7EA20E5771CE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>
            <a:off x="3605233" y="3284852"/>
            <a:ext cx="966767" cy="66715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C10C3C-9B89-412D-B116-DEC337250300}"/>
              </a:ext>
            </a:extLst>
          </p:cNvPr>
          <p:cNvCxnSpPr>
            <a:cxnSpLocks/>
            <a:stCxn id="25" idx="1"/>
            <a:endCxn id="33" idx="0"/>
          </p:cNvCxnSpPr>
          <p:nvPr/>
        </p:nvCxnSpPr>
        <p:spPr>
          <a:xfrm flipH="1">
            <a:off x="4572000" y="3284852"/>
            <a:ext cx="972837" cy="66715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26A8AF0-79FF-477F-9A9A-87C3C6E0C428}"/>
              </a:ext>
            </a:extLst>
          </p:cNvPr>
          <p:cNvSpPr txBox="1"/>
          <p:nvPr/>
        </p:nvSpPr>
        <p:spPr>
          <a:xfrm>
            <a:off x="1856454" y="4599547"/>
            <a:ext cx="56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Classify the entire audio file based on the maximum number of votes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FBF5160C-4158-4C35-870F-4534D776DF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28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Final Results</a:t>
            </a:r>
            <a:br>
              <a:rPr lang="en-US" dirty="0"/>
            </a:br>
            <a:r>
              <a:rPr lang="en-US" dirty="0"/>
              <a:t>Segmentation</a:t>
            </a:r>
            <a:r>
              <a:rPr lang="en" dirty="0"/>
              <a:t> </a:t>
            </a:r>
            <a:r>
              <a:rPr lang="en-US" dirty="0"/>
              <a:t>Model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48B33E-8043-4AA5-90B0-1B67D2A1F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3555158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A90A-E149-4ABF-ADA7-CBD175A3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77C86-5183-4DE9-A280-770E9294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8909"/>
            <a:ext cx="3438442" cy="206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43CD8-AD05-43AB-8155-521942122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910" y="1538389"/>
            <a:ext cx="3438442" cy="206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D86C7-5878-4A4C-8AF2-D8792B47B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44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7B32-0705-4331-9BB6-B03D259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Confidence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F98532-7A1B-4752-B5DE-FB33396A5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40" y="1408043"/>
            <a:ext cx="3491121" cy="232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93665-7FE7-4989-868E-9DFD17B163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640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D93A-F919-4BC8-A808-9CDC21A1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dirty="0"/>
              <a:t>Segmentation Model: Timing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96A67B-C0E3-4C4E-8013-3378868853AF}"/>
              </a:ext>
            </a:extLst>
          </p:cNvPr>
          <p:cNvSpPr txBox="1">
            <a:spLocks/>
          </p:cNvSpPr>
          <p:nvPr/>
        </p:nvSpPr>
        <p:spPr>
          <a:xfrm>
            <a:off x="5373082" y="1872103"/>
            <a:ext cx="2040966" cy="344933"/>
          </a:xfrm>
          <a:prstGeom prst="rect">
            <a:avLst/>
          </a:prstGeom>
          <a:ln w="38100">
            <a:solidFill>
              <a:schemeClr val="bg2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DF6F2-78EA-4A89-8558-8024EA9D0A24}"/>
              </a:ext>
            </a:extLst>
          </p:cNvPr>
          <p:cNvSpPr txBox="1">
            <a:spLocks/>
          </p:cNvSpPr>
          <p:nvPr/>
        </p:nvSpPr>
        <p:spPr>
          <a:xfrm>
            <a:off x="1350259" y="1872037"/>
            <a:ext cx="3221741" cy="344933"/>
          </a:xfrm>
          <a:prstGeom prst="rect">
            <a:avLst/>
          </a:prstGeom>
          <a:ln w="38100">
            <a:solidFill>
              <a:schemeClr val="bg2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Size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E0CEFE-B2D8-4A63-8151-3C1C71068227}"/>
              </a:ext>
            </a:extLst>
          </p:cNvPr>
          <p:cNvSpPr txBox="1">
            <a:spLocks/>
          </p:cNvSpPr>
          <p:nvPr/>
        </p:nvSpPr>
        <p:spPr>
          <a:xfrm>
            <a:off x="5373082" y="2216969"/>
            <a:ext cx="2040966" cy="1235645"/>
          </a:xfrm>
          <a:prstGeom prst="rect">
            <a:avLst/>
          </a:prstGeom>
          <a:ln w="38100">
            <a:solidFill>
              <a:schemeClr val="bg2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Pre-Processing: 547s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Training:       666s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Testing:        109s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Total:          1322s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E5E78C-913F-4F04-B6CD-05DB975F1BFC}"/>
              </a:ext>
            </a:extLst>
          </p:cNvPr>
          <p:cNvSpPr txBox="1">
            <a:spLocks/>
          </p:cNvSpPr>
          <p:nvPr/>
        </p:nvSpPr>
        <p:spPr>
          <a:xfrm>
            <a:off x="1350259" y="2216969"/>
            <a:ext cx="3221741" cy="1235645"/>
          </a:xfrm>
          <a:prstGeom prst="rect">
            <a:avLst/>
          </a:prstGeom>
          <a:ln w="38100">
            <a:solidFill>
              <a:schemeClr val="bg2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Training Raw:  800x661500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Testing Raw:   200x661500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Training MFCC: 800x150x128x9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Testing MFCC:  200x150x128x9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EB8A2-E13C-4260-9D35-C380F2CFA7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385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D93A-F919-4BC8-A808-9CDC21A1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dirty="0"/>
              <a:t>Segmentation Model: Timing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96A67B-C0E3-4C4E-8013-3378868853AF}"/>
              </a:ext>
            </a:extLst>
          </p:cNvPr>
          <p:cNvSpPr txBox="1">
            <a:spLocks/>
          </p:cNvSpPr>
          <p:nvPr/>
        </p:nvSpPr>
        <p:spPr>
          <a:xfrm>
            <a:off x="5373082" y="1872103"/>
            <a:ext cx="2040966" cy="344933"/>
          </a:xfrm>
          <a:prstGeom prst="rect">
            <a:avLst/>
          </a:prstGeom>
          <a:ln w="38100">
            <a:solidFill>
              <a:schemeClr val="bg2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B076E3-1476-425A-8F2D-C08ECA70FDDF}"/>
              </a:ext>
            </a:extLst>
          </p:cNvPr>
          <p:cNvSpPr txBox="1">
            <a:spLocks/>
          </p:cNvSpPr>
          <p:nvPr/>
        </p:nvSpPr>
        <p:spPr>
          <a:xfrm>
            <a:off x="1350259" y="2216970"/>
            <a:ext cx="3221741" cy="1235645"/>
          </a:xfrm>
          <a:prstGeom prst="rect">
            <a:avLst/>
          </a:prstGeom>
          <a:ln w="38100">
            <a:solidFill>
              <a:schemeClr val="bg2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Training Raw:  529.2 million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Testing Raw:   132.3 million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Training MFCC: 138.2 million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Testing MFCC:  34.6 million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DF6F2-78EA-4A89-8558-8024EA9D0A24}"/>
              </a:ext>
            </a:extLst>
          </p:cNvPr>
          <p:cNvSpPr txBox="1">
            <a:spLocks/>
          </p:cNvSpPr>
          <p:nvPr/>
        </p:nvSpPr>
        <p:spPr>
          <a:xfrm>
            <a:off x="1350259" y="1872037"/>
            <a:ext cx="3221741" cy="344933"/>
          </a:xfrm>
          <a:prstGeom prst="rect">
            <a:avLst/>
          </a:prstGeom>
          <a:ln w="38100">
            <a:solidFill>
              <a:schemeClr val="bg2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Size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93776B-D1D3-402E-911F-A2EA7A235EB3}"/>
              </a:ext>
            </a:extLst>
          </p:cNvPr>
          <p:cNvSpPr txBox="1">
            <a:spLocks/>
          </p:cNvSpPr>
          <p:nvPr/>
        </p:nvSpPr>
        <p:spPr>
          <a:xfrm>
            <a:off x="5373083" y="2216969"/>
            <a:ext cx="2040966" cy="1235645"/>
          </a:xfrm>
          <a:prstGeom prst="rect">
            <a:avLst/>
          </a:prstGeom>
          <a:ln w="38100">
            <a:solidFill>
              <a:schemeClr val="bg2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Pre-Processing: 08:51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Training:       11:06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Testing:        01:48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Total:          21:45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2EB22-3688-4887-A060-2ED1716EA5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4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74" y="2130412"/>
            <a:ext cx="3295177" cy="18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950" y="2142800"/>
            <a:ext cx="3588790" cy="186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1010163" y="1440250"/>
            <a:ext cx="2532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1990s - 2000s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5444550" y="1460500"/>
            <a:ext cx="2642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2010s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8925" y="4127300"/>
            <a:ext cx="3455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Signal Processing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4854300" y="4129275"/>
            <a:ext cx="3822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Machine Learning and Deep Learning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1EAB1-B69E-431A-A579-597AA78240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7B32-0705-4331-9BB6-B03D259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9EE0A-AEB0-452B-B47B-2C1094FDF45C}"/>
              </a:ext>
            </a:extLst>
          </p:cNvPr>
          <p:cNvSpPr txBox="1"/>
          <p:nvPr/>
        </p:nvSpPr>
        <p:spPr>
          <a:xfrm>
            <a:off x="628650" y="1268016"/>
            <a:ext cx="6286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Input: Stayin Alive by Bee Gees - Disco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Predicted genre: disco</a:t>
            </a:r>
          </a:p>
          <a:p>
            <a:r>
              <a:rPr lang="en-US" dirty="0">
                <a:latin typeface="Consolas" panose="020B0609020204030204" pitchFamily="49" charset="0"/>
              </a:rPr>
              <a:t>Confidence:      0.65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0.65 confidence for disco</a:t>
            </a:r>
          </a:p>
          <a:p>
            <a:r>
              <a:rPr lang="en-US" dirty="0">
                <a:latin typeface="Consolas" panose="020B0609020204030204" pitchFamily="49" charset="0"/>
              </a:rPr>
              <a:t>0.11 confidence for rock</a:t>
            </a:r>
          </a:p>
          <a:p>
            <a:r>
              <a:rPr lang="en-US" dirty="0">
                <a:latin typeface="Consolas" panose="020B0609020204030204" pitchFamily="49" charset="0"/>
              </a:rPr>
              <a:t>0.08 confidence for reggae</a:t>
            </a:r>
          </a:p>
          <a:p>
            <a:r>
              <a:rPr lang="en-US" dirty="0">
                <a:latin typeface="Consolas" panose="020B0609020204030204" pitchFamily="49" charset="0"/>
              </a:rPr>
              <a:t>0.06 confidence for </a:t>
            </a:r>
            <a:r>
              <a:rPr lang="en-US" dirty="0" err="1">
                <a:latin typeface="Consolas" panose="020B0609020204030204" pitchFamily="49" charset="0"/>
              </a:rPr>
              <a:t>hiphop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0.04 confidence for jazz</a:t>
            </a:r>
          </a:p>
          <a:p>
            <a:r>
              <a:rPr lang="en-US" dirty="0">
                <a:latin typeface="Consolas" panose="020B0609020204030204" pitchFamily="49" charset="0"/>
              </a:rPr>
              <a:t>0.02 confidence for blues</a:t>
            </a:r>
          </a:p>
          <a:p>
            <a:r>
              <a:rPr lang="en-US" dirty="0">
                <a:latin typeface="Consolas" panose="020B0609020204030204" pitchFamily="49" charset="0"/>
              </a:rPr>
              <a:t>0.02 confidence for country</a:t>
            </a:r>
          </a:p>
          <a:p>
            <a:r>
              <a:rPr lang="en-US" dirty="0">
                <a:latin typeface="Consolas" panose="020B0609020204030204" pitchFamily="49" charset="0"/>
              </a:rPr>
              <a:t>0.01 confidence for metal</a:t>
            </a:r>
          </a:p>
          <a:p>
            <a:r>
              <a:rPr lang="en-US" dirty="0">
                <a:latin typeface="Consolas" panose="020B0609020204030204" pitchFamily="49" charset="0"/>
              </a:rPr>
              <a:t>0.01 confidence for pop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classical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20A6F-8F3E-4D1A-9226-2F1B71376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96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7B32-0705-4331-9BB6-B03D259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9EE0A-AEB0-452B-B47B-2C1094FDF45C}"/>
              </a:ext>
            </a:extLst>
          </p:cNvPr>
          <p:cNvSpPr txBox="1"/>
          <p:nvPr/>
        </p:nvSpPr>
        <p:spPr>
          <a:xfrm>
            <a:off x="628650" y="1268016"/>
            <a:ext cx="6286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Input: Contrapunctus IX by Bach, Classical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Predicted genre: classical</a:t>
            </a:r>
          </a:p>
          <a:p>
            <a:r>
              <a:rPr lang="en-US" dirty="0">
                <a:latin typeface="Consolas" panose="020B0609020204030204" pitchFamily="49" charset="0"/>
              </a:rPr>
              <a:t>Confidence:      0.92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0.92 confidence for classical</a:t>
            </a:r>
          </a:p>
          <a:p>
            <a:r>
              <a:rPr lang="en-US" dirty="0">
                <a:latin typeface="Consolas" panose="020B0609020204030204" pitchFamily="49" charset="0"/>
              </a:rPr>
              <a:t>0.04 confidence for jazz</a:t>
            </a:r>
          </a:p>
          <a:p>
            <a:r>
              <a:rPr lang="en-US" dirty="0">
                <a:latin typeface="Consolas" panose="020B0609020204030204" pitchFamily="49" charset="0"/>
              </a:rPr>
              <a:t>0.03 confidence for country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blues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disco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</a:t>
            </a:r>
            <a:r>
              <a:rPr lang="en-US" dirty="0" err="1">
                <a:latin typeface="Consolas" panose="020B0609020204030204" pitchFamily="49" charset="0"/>
              </a:rPr>
              <a:t>hiphop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0.0 confidence for metal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pop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reggae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rock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D3764-686D-4873-B748-C36A0E9B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917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7B32-0705-4331-9BB6-B03D259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9EE0A-AEB0-452B-B47B-2C1094FDF45C}"/>
              </a:ext>
            </a:extLst>
          </p:cNvPr>
          <p:cNvSpPr txBox="1"/>
          <p:nvPr/>
        </p:nvSpPr>
        <p:spPr>
          <a:xfrm>
            <a:off x="628650" y="1268016"/>
            <a:ext cx="6286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Input: Moments Notice by Chris Potter - Jazz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Predicted genre: jazz</a:t>
            </a:r>
          </a:p>
          <a:p>
            <a:r>
              <a:rPr lang="en-US" dirty="0">
                <a:latin typeface="Consolas" panose="020B0609020204030204" pitchFamily="49" charset="0"/>
              </a:rPr>
              <a:t>Confidence:      0.73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0.73 confidence for jazz</a:t>
            </a:r>
          </a:p>
          <a:p>
            <a:r>
              <a:rPr lang="en-US" dirty="0">
                <a:latin typeface="Consolas" panose="020B0609020204030204" pitchFamily="49" charset="0"/>
              </a:rPr>
              <a:t>0.07 confidence for disco</a:t>
            </a:r>
          </a:p>
          <a:p>
            <a:r>
              <a:rPr lang="en-US" dirty="0">
                <a:latin typeface="Consolas" panose="020B0609020204030204" pitchFamily="49" charset="0"/>
              </a:rPr>
              <a:t>0.06 confidence for classical</a:t>
            </a:r>
          </a:p>
          <a:p>
            <a:r>
              <a:rPr lang="en-US" dirty="0">
                <a:latin typeface="Consolas" panose="020B0609020204030204" pitchFamily="49" charset="0"/>
              </a:rPr>
              <a:t>0.04 confidence for rock</a:t>
            </a:r>
          </a:p>
          <a:p>
            <a:r>
              <a:rPr lang="en-US" dirty="0">
                <a:latin typeface="Consolas" panose="020B0609020204030204" pitchFamily="49" charset="0"/>
              </a:rPr>
              <a:t>0.03 confidence for country</a:t>
            </a:r>
          </a:p>
          <a:p>
            <a:r>
              <a:rPr lang="en-US" dirty="0">
                <a:latin typeface="Consolas" panose="020B0609020204030204" pitchFamily="49" charset="0"/>
              </a:rPr>
              <a:t>0.02 confidence for blues</a:t>
            </a:r>
          </a:p>
          <a:p>
            <a:r>
              <a:rPr lang="en-US" dirty="0">
                <a:latin typeface="Consolas" panose="020B0609020204030204" pitchFamily="49" charset="0"/>
              </a:rPr>
              <a:t>0.02 confidence for </a:t>
            </a:r>
            <a:r>
              <a:rPr lang="en-US" dirty="0" err="1">
                <a:latin typeface="Consolas" panose="020B0609020204030204" pitchFamily="49" charset="0"/>
              </a:rPr>
              <a:t>hiphop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0.02 confidence for pop</a:t>
            </a:r>
          </a:p>
          <a:p>
            <a:r>
              <a:rPr lang="en-US" dirty="0">
                <a:latin typeface="Consolas" panose="020B0609020204030204" pitchFamily="49" charset="0"/>
              </a:rPr>
              <a:t>0.01 confidence for reggae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metal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0E2D5E-A1DA-4120-B86C-6DF6CC9BE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32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7B32-0705-4331-9BB6-B03D259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9EE0A-AEB0-452B-B47B-2C1094FDF45C}"/>
              </a:ext>
            </a:extLst>
          </p:cNvPr>
          <p:cNvSpPr txBox="1"/>
          <p:nvPr/>
        </p:nvSpPr>
        <p:spPr>
          <a:xfrm>
            <a:off x="628650" y="1268016"/>
            <a:ext cx="6286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Input: Exodus by Bob Marley - Reggae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Predicted genre: reggae</a:t>
            </a:r>
          </a:p>
          <a:p>
            <a:r>
              <a:rPr lang="en-US" dirty="0">
                <a:latin typeface="Consolas" panose="020B0609020204030204" pitchFamily="49" charset="0"/>
              </a:rPr>
              <a:t>Confidence:      0.5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0.5 confidence for reggae</a:t>
            </a:r>
          </a:p>
          <a:p>
            <a:r>
              <a:rPr lang="en-US" dirty="0">
                <a:latin typeface="Consolas" panose="020B0609020204030204" pitchFamily="49" charset="0"/>
              </a:rPr>
              <a:t>0.21 confidence for disco</a:t>
            </a:r>
          </a:p>
          <a:p>
            <a:r>
              <a:rPr lang="en-US" dirty="0">
                <a:latin typeface="Consolas" panose="020B0609020204030204" pitchFamily="49" charset="0"/>
              </a:rPr>
              <a:t>0.09 confidence for </a:t>
            </a:r>
            <a:r>
              <a:rPr lang="en-US" dirty="0" err="1">
                <a:latin typeface="Consolas" panose="020B0609020204030204" pitchFamily="49" charset="0"/>
              </a:rPr>
              <a:t>hiphop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0.07 confidence for rock</a:t>
            </a:r>
          </a:p>
          <a:p>
            <a:r>
              <a:rPr lang="en-US" dirty="0">
                <a:latin typeface="Consolas" panose="020B0609020204030204" pitchFamily="49" charset="0"/>
              </a:rPr>
              <a:t>0.04 confidence for country</a:t>
            </a:r>
          </a:p>
          <a:p>
            <a:r>
              <a:rPr lang="en-US" dirty="0">
                <a:latin typeface="Consolas" panose="020B0609020204030204" pitchFamily="49" charset="0"/>
              </a:rPr>
              <a:t>0.03 confidence for blues</a:t>
            </a:r>
          </a:p>
          <a:p>
            <a:r>
              <a:rPr lang="en-US" dirty="0">
                <a:latin typeface="Consolas" panose="020B0609020204030204" pitchFamily="49" charset="0"/>
              </a:rPr>
              <a:t>0.03 confidence for pop</a:t>
            </a:r>
          </a:p>
          <a:p>
            <a:r>
              <a:rPr lang="en-US" dirty="0">
                <a:latin typeface="Consolas" panose="020B0609020204030204" pitchFamily="49" charset="0"/>
              </a:rPr>
              <a:t>0.01 confidence for classical</a:t>
            </a:r>
          </a:p>
          <a:p>
            <a:r>
              <a:rPr lang="en-US" dirty="0">
                <a:latin typeface="Consolas" panose="020B0609020204030204" pitchFamily="49" charset="0"/>
              </a:rPr>
              <a:t>0.01 confidence for jazz</a:t>
            </a:r>
          </a:p>
          <a:p>
            <a:r>
              <a:rPr lang="en-US" dirty="0">
                <a:latin typeface="Consolas" panose="020B0609020204030204" pitchFamily="49" charset="0"/>
              </a:rPr>
              <a:t>0.01 confidence for metal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16F7B-2275-43B3-8281-18737DCEC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952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7B32-0705-4331-9BB6-B03D259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9EE0A-AEB0-452B-B47B-2C1094FDF45C}"/>
              </a:ext>
            </a:extLst>
          </p:cNvPr>
          <p:cNvSpPr txBox="1"/>
          <p:nvPr/>
        </p:nvSpPr>
        <p:spPr>
          <a:xfrm>
            <a:off x="628650" y="1268016"/>
            <a:ext cx="6286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Input: Panic Attack by Dream Theater - Metal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Predicted genre: metal</a:t>
            </a:r>
          </a:p>
          <a:p>
            <a:r>
              <a:rPr lang="en-US" dirty="0">
                <a:latin typeface="Consolas" panose="020B0609020204030204" pitchFamily="49" charset="0"/>
              </a:rPr>
              <a:t>Confidence:      0.8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0.8 confidence for metal</a:t>
            </a:r>
          </a:p>
          <a:p>
            <a:r>
              <a:rPr lang="en-US" dirty="0">
                <a:latin typeface="Consolas" panose="020B0609020204030204" pitchFamily="49" charset="0"/>
              </a:rPr>
              <a:t>0.06 confidence for pop</a:t>
            </a:r>
          </a:p>
          <a:p>
            <a:r>
              <a:rPr lang="en-US" dirty="0">
                <a:latin typeface="Consolas" panose="020B0609020204030204" pitchFamily="49" charset="0"/>
              </a:rPr>
              <a:t>0.06 confidence for rock</a:t>
            </a:r>
          </a:p>
          <a:p>
            <a:r>
              <a:rPr lang="en-US" dirty="0">
                <a:latin typeface="Consolas" panose="020B0609020204030204" pitchFamily="49" charset="0"/>
              </a:rPr>
              <a:t>0.05 confidence for blues</a:t>
            </a:r>
          </a:p>
          <a:p>
            <a:r>
              <a:rPr lang="en-US" dirty="0">
                <a:latin typeface="Consolas" panose="020B0609020204030204" pitchFamily="49" charset="0"/>
              </a:rPr>
              <a:t>0.01 confidence for disco</a:t>
            </a:r>
          </a:p>
          <a:p>
            <a:r>
              <a:rPr lang="en-US" dirty="0">
                <a:latin typeface="Consolas" panose="020B0609020204030204" pitchFamily="49" charset="0"/>
              </a:rPr>
              <a:t>0.01 confidence for </a:t>
            </a:r>
            <a:r>
              <a:rPr lang="en-US" dirty="0" err="1">
                <a:latin typeface="Consolas" panose="020B0609020204030204" pitchFamily="49" charset="0"/>
              </a:rPr>
              <a:t>hiphop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0.01 confidence for jazz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classical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country</a:t>
            </a:r>
          </a:p>
          <a:p>
            <a:r>
              <a:rPr lang="en-US" dirty="0">
                <a:latin typeface="Consolas" panose="020B0609020204030204" pitchFamily="49" charset="0"/>
              </a:rPr>
              <a:t>0.0 confidence for reggae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19DC2-8613-40AA-BB1E-BA4A15A5AE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65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7B32-0705-4331-9BB6-B03D259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Segmentation Model: Web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19DC2-8613-40AA-BB1E-BA4A15A5AE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291D9-D649-45D7-839A-E150FF60C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24" y="1216336"/>
            <a:ext cx="6257152" cy="332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1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5E03B-74E2-4D7C-A8AF-6F39BE797A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7758057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body" idx="1"/>
          </p:nvPr>
        </p:nvSpPr>
        <p:spPr>
          <a:xfrm>
            <a:off x="819150" y="1285875"/>
            <a:ext cx="7505700" cy="31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Metadata Model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Balanced Dataset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Use other Metadata (Album Name, Loudness, Key)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CNN Spectrogram Model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Different Transformations on the Audio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More Training Data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Neural Net MFCC Model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Weighted voting based on surrounding segments’ results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Web-App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Backend to retrieve past predictions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User functionality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Deploying to live servers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7F7A27-3573-4496-A929-582DB9F7E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7B32-0705-4331-9BB6-B03D259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19DC2-8613-40AA-BB1E-BA4A15A5AE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CE6D9-B1A9-4366-8339-3900ADDE1381}"/>
              </a:ext>
            </a:extLst>
          </p:cNvPr>
          <p:cNvSpPr txBox="1"/>
          <p:nvPr/>
        </p:nvSpPr>
        <p:spPr>
          <a:xfrm>
            <a:off x="628651" y="1268016"/>
            <a:ext cx="7886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Thierry </a:t>
            </a:r>
            <a:r>
              <a:rPr lang="en-US" sz="1000" dirty="0" err="1"/>
              <a:t>Bertin-Mahieux</a:t>
            </a:r>
            <a:r>
              <a:rPr lang="en-US" sz="1000" dirty="0"/>
              <a:t>, Daniel P.W. Ellis, Brian Whitman, and Paul </a:t>
            </a:r>
            <a:r>
              <a:rPr lang="en-US" sz="1000" dirty="0" err="1"/>
              <a:t>Lamere</a:t>
            </a:r>
            <a:r>
              <a:rPr lang="en-US" sz="1000" dirty="0"/>
              <a:t>. The Million Song Dataset. In Proceedings of the 12th International Society for Music Information Retrieval Conference (ISMIR 2011), 2011.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Martín Abadi, Ashish Agarwal, Paul Barham, Eugene </a:t>
            </a:r>
            <a:r>
              <a:rPr lang="en-US" sz="1000" dirty="0" err="1"/>
              <a:t>Brevdo</a:t>
            </a:r>
            <a:r>
              <a:rPr lang="en-US" sz="1000" dirty="0"/>
              <a:t>, </a:t>
            </a:r>
            <a:r>
              <a:rPr lang="en-US" sz="1000" dirty="0" err="1"/>
              <a:t>Zhifeng</a:t>
            </a:r>
            <a:r>
              <a:rPr lang="en-US" sz="1000" dirty="0"/>
              <a:t> Chen, Craig </a:t>
            </a:r>
            <a:r>
              <a:rPr lang="en-US" sz="1000" dirty="0" err="1"/>
              <a:t>Citro</a:t>
            </a:r>
            <a:r>
              <a:rPr lang="en-US" sz="1000" dirty="0"/>
              <a:t>, Greg S. </a:t>
            </a:r>
            <a:r>
              <a:rPr lang="en-US" sz="1000" dirty="0" err="1"/>
              <a:t>Corrado</a:t>
            </a:r>
            <a:r>
              <a:rPr lang="en-US" sz="1000" dirty="0"/>
              <a:t>, Andy Davis, Jeffrey Dean, Matthieu Devin, Sanjay Ghemawat, Ian Goodfellow, Andrew Harp, Geoffrey Irving, Michael </a:t>
            </a:r>
            <a:r>
              <a:rPr lang="en-US" sz="1000" dirty="0" err="1"/>
              <a:t>Isard</a:t>
            </a:r>
            <a:r>
              <a:rPr lang="en-US" sz="1000" dirty="0"/>
              <a:t>, </a:t>
            </a:r>
            <a:r>
              <a:rPr lang="en-US" sz="1000" dirty="0" err="1"/>
              <a:t>Rafal</a:t>
            </a:r>
            <a:r>
              <a:rPr lang="en-US" sz="1000" dirty="0"/>
              <a:t> </a:t>
            </a:r>
            <a:r>
              <a:rPr lang="en-US" sz="1000" dirty="0" err="1"/>
              <a:t>Jozefowicz</a:t>
            </a:r>
            <a:r>
              <a:rPr lang="en-US" sz="1000" dirty="0"/>
              <a:t>, </a:t>
            </a:r>
            <a:r>
              <a:rPr lang="en-US" sz="1000" dirty="0" err="1"/>
              <a:t>Yangqing</a:t>
            </a:r>
            <a:r>
              <a:rPr lang="en-US" sz="1000" dirty="0"/>
              <a:t> Jia, Lukasz Kaiser, Manjunath </a:t>
            </a:r>
            <a:r>
              <a:rPr lang="en-US" sz="1000" dirty="0" err="1"/>
              <a:t>Kudlur</a:t>
            </a:r>
            <a:r>
              <a:rPr lang="en-US" sz="1000" dirty="0"/>
              <a:t>, Josh Levenberg, Dan </a:t>
            </a:r>
            <a:r>
              <a:rPr lang="en-US" sz="1000" dirty="0" err="1"/>
              <a:t>Mané</a:t>
            </a:r>
            <a:r>
              <a:rPr lang="en-US" sz="1000" dirty="0"/>
              <a:t>, Mike Schuster, Rajat Monga, Sherry Moore, Derek Murray, Chris </a:t>
            </a:r>
            <a:r>
              <a:rPr lang="en-US" sz="1000" dirty="0" err="1"/>
              <a:t>Olah</a:t>
            </a:r>
            <a:r>
              <a:rPr lang="en-US" sz="1000" dirty="0"/>
              <a:t>, Jonathon </a:t>
            </a:r>
            <a:r>
              <a:rPr lang="en-US" sz="1000" dirty="0" err="1"/>
              <a:t>Shlens</a:t>
            </a:r>
            <a:r>
              <a:rPr lang="en-US" sz="1000" dirty="0"/>
              <a:t>, Benoit Steiner, Ilya </a:t>
            </a:r>
            <a:r>
              <a:rPr lang="en-US" sz="1000" dirty="0" err="1"/>
              <a:t>Sutskever</a:t>
            </a:r>
            <a:r>
              <a:rPr lang="en-US" sz="1000" dirty="0"/>
              <a:t>, Kunal Talwar, Paul Tucker, Vincent </a:t>
            </a:r>
            <a:r>
              <a:rPr lang="en-US" sz="1000" dirty="0" err="1"/>
              <a:t>Vanhoucke</a:t>
            </a:r>
            <a:r>
              <a:rPr lang="en-US" sz="1000" dirty="0"/>
              <a:t>, Vijay Vasudevan, Fernanda </a:t>
            </a:r>
            <a:r>
              <a:rPr lang="en-US" sz="1000" dirty="0" err="1"/>
              <a:t>Viégas</a:t>
            </a:r>
            <a:r>
              <a:rPr lang="en-US" sz="1000" dirty="0"/>
              <a:t>, Oriol </a:t>
            </a:r>
            <a:r>
              <a:rPr lang="en-US" sz="1000" dirty="0" err="1"/>
              <a:t>Vinyals</a:t>
            </a:r>
            <a:r>
              <a:rPr lang="en-US" sz="1000" dirty="0"/>
              <a:t>, Pete Warden, Martin Wattenberg, Martin </a:t>
            </a:r>
            <a:r>
              <a:rPr lang="en-US" sz="1000" dirty="0" err="1"/>
              <a:t>Wicke</a:t>
            </a:r>
            <a:r>
              <a:rPr lang="en-US" sz="1000" dirty="0"/>
              <a:t>, Yuan Yu, and </a:t>
            </a:r>
            <a:r>
              <a:rPr lang="en-US" sz="1000" dirty="0" err="1"/>
              <a:t>Xiaoqiang</a:t>
            </a:r>
            <a:r>
              <a:rPr lang="en-US" sz="1000" dirty="0"/>
              <a:t> Zheng. TensorFlow: Large-scale machine learning on heterogeneous systems, 2015. Software available from tensorflow.org.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George </a:t>
            </a:r>
            <a:r>
              <a:rPr lang="en-US" sz="1000" dirty="0" err="1"/>
              <a:t>Tzanetakis</a:t>
            </a:r>
            <a:r>
              <a:rPr lang="en-US" sz="1000" dirty="0"/>
              <a:t>, GTZAN Genre Collection. [Online]. Available: </a:t>
            </a:r>
            <a:r>
              <a:rPr lang="en-US" sz="1000" dirty="0">
                <a:hlinkClick r:id="rId3"/>
              </a:rPr>
              <a:t>http://marsyas.info/downloads/datasets.html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B. McFee et al., “</a:t>
            </a:r>
            <a:r>
              <a:rPr lang="en-US" sz="1000" dirty="0" err="1"/>
              <a:t>librosa</a:t>
            </a:r>
            <a:r>
              <a:rPr lang="en-US" sz="1000" dirty="0"/>
              <a:t>/</a:t>
            </a:r>
            <a:r>
              <a:rPr lang="en-US" sz="1000" dirty="0" err="1"/>
              <a:t>librosa</a:t>
            </a:r>
            <a:r>
              <a:rPr lang="en-US" sz="1000" dirty="0"/>
              <a:t>: 0.7.1,” Nov. 2019. [Online]. Available: </a:t>
            </a:r>
            <a:r>
              <a:rPr lang="en-US" sz="1000" dirty="0">
                <a:hlinkClick r:id="rId4"/>
              </a:rPr>
              <a:t>https://zenodo.org/record/3478579#.Xd0xfehKiUk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932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about audio files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Structure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Array of samples (e.g.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[ 0.00732422, 0.01660156, …, -0.05560303 ] )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Sample Rate = number of samples per second (Hertz)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/>
              <a:t>Audio files are large!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the sample rate is 22150 and the song is 30s long, there are 664,500 samples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modern song is typically 3-5 minutes long (</a:t>
            </a:r>
            <a:r>
              <a:rPr lang="en" sz="1800" b="1"/>
              <a:t>~ 5 million samples</a:t>
            </a:r>
            <a:r>
              <a:rPr lang="en" sz="1800"/>
              <a:t>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4B118-3981-41E9-9FE7-73D41AFD8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Model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DB9A9-0099-4905-8719-61ABB1A6F0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652200" y="3623650"/>
            <a:ext cx="251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Symphony No. 40 Molto allegro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6172300" y="3651400"/>
            <a:ext cx="251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Cello Concerto No. 1 Moderato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076475" y="4193175"/>
            <a:ext cx="274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Piano Sonata No. 11 Turkish March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6468100" y="4176225"/>
            <a:ext cx="2220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Plain Jane ft. Nicki Minaj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3660599" y="3676338"/>
            <a:ext cx="2027675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Momma Told Me ft. J.I.D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851050" y="4242975"/>
            <a:ext cx="19557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Sunday ft. Frank Ocean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1538250" y="2256825"/>
            <a:ext cx="8964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Lil Wayne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6025450" y="1422625"/>
            <a:ext cx="7434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Lil Peep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1613100" y="1422625"/>
            <a:ext cx="8055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Lil Pump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6605923" y="2257650"/>
            <a:ext cx="850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Lil Nas X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473850" y="1841675"/>
            <a:ext cx="2220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Catfish and the Bottlemen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5942950" y="1841663"/>
            <a:ext cx="2576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Tom Petty and the Heartbreakers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3476625" y="1489976"/>
            <a:ext cx="7434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Slayer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4241975" y="1751263"/>
            <a:ext cx="144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Death of Kings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7236100" y="1424800"/>
            <a:ext cx="1446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Bloody Hammer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3580100" y="2274600"/>
            <a:ext cx="167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Blood Incantation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3652350" y="776000"/>
            <a:ext cx="18393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Artist Name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3736800" y="2966325"/>
            <a:ext cx="16704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Song Title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5B4D4C-534C-48E5-A751-3D23281A18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5187575" y="3318950"/>
            <a:ext cx="3548700" cy="122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385050" y="3348350"/>
            <a:ext cx="3548700" cy="122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6159250" y="1259300"/>
            <a:ext cx="2576700" cy="117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3255150" y="1320075"/>
            <a:ext cx="2633700" cy="117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519450" y="1273950"/>
            <a:ext cx="2511600" cy="117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243" name="Google Shape;243;p25"/>
          <p:cNvSpPr txBox="1"/>
          <p:nvPr/>
        </p:nvSpPr>
        <p:spPr>
          <a:xfrm>
            <a:off x="1262850" y="1875850"/>
            <a:ext cx="8964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Lil</a:t>
            </a: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Wayne</a:t>
            </a:r>
            <a:endParaRPr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519450" y="1627050"/>
            <a:ext cx="7887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Lil </a:t>
            </a: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Peep</a:t>
            </a:r>
            <a:endParaRPr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1308300" y="1346425"/>
            <a:ext cx="8964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Lil</a:t>
            </a: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Pump</a:t>
            </a:r>
            <a:endParaRPr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2159248" y="1657350"/>
            <a:ext cx="850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Lil</a:t>
            </a: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Nas X</a:t>
            </a:r>
            <a:endParaRPr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3464600" y="1469550"/>
            <a:ext cx="2220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Catfish </a:t>
            </a:r>
            <a:r>
              <a:rPr lang="en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and the</a:t>
            </a:r>
            <a:r>
              <a:rPr lang="en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Bottlemen</a:t>
            </a:r>
            <a:endParaRPr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3317000" y="1840388"/>
            <a:ext cx="2576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Tom Petty </a:t>
            </a:r>
            <a:r>
              <a:rPr lang="en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and the</a:t>
            </a:r>
            <a:r>
              <a:rPr lang="en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Heartbreakers</a:t>
            </a:r>
            <a:endParaRPr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7906800" y="1663651"/>
            <a:ext cx="7434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Slayer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6726150" y="2017013"/>
            <a:ext cx="144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Death of Kings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6778900" y="1348600"/>
            <a:ext cx="1446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Bloody Hammer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6083050" y="1671550"/>
            <a:ext cx="167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Blood Incantation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850400" y="3428600"/>
            <a:ext cx="251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Symphony No. 40 Molto allegro</a:t>
            </a:r>
            <a:endParaRPr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865500" y="4110450"/>
            <a:ext cx="251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Cello Concerto No. 1 Moderato</a:t>
            </a:r>
            <a:endParaRPr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789300" y="3772125"/>
            <a:ext cx="274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Piano Sonata No. 11 Turkish March</a:t>
            </a:r>
            <a:endParaRPr dirty="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5831675" y="3720775"/>
            <a:ext cx="2220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Plain Jane </a:t>
            </a:r>
            <a:r>
              <a:rPr lang="en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ft.</a:t>
            </a: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Nicki Minaj</a:t>
            </a:r>
            <a:endParaRPr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5946625" y="4014375"/>
            <a:ext cx="2061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Momma Told Me </a:t>
            </a:r>
            <a:r>
              <a:rPr lang="en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ft.</a:t>
            </a: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J.I.D</a:t>
            </a:r>
            <a:endParaRPr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5984075" y="3385150"/>
            <a:ext cx="19557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Sunday </a:t>
            </a:r>
            <a:r>
              <a:rPr lang="en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ft.</a:t>
            </a:r>
            <a:r>
              <a:rPr lang="en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Frank Ocean</a:t>
            </a:r>
            <a:endParaRPr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1272600" y="2385038"/>
            <a:ext cx="10053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Hip Hop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4102700" y="2428388"/>
            <a:ext cx="10053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Rock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6999400" y="2351013"/>
            <a:ext cx="10053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Metal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3652350" y="776000"/>
            <a:ext cx="18393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Artist Name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3736800" y="2966325"/>
            <a:ext cx="16704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Song Title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620900" y="4482671"/>
            <a:ext cx="10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Classical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6474625" y="4467346"/>
            <a:ext cx="10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Hip Hop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63944D-CFA3-4B3C-BB28-C0741478A0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2625475" y="3181475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3309650" y="3181487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1312100" y="3181475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1959600" y="3181475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4007575" y="3181475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4655075" y="3181475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5339250" y="3181487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5986750" y="3181475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6634250" y="3181475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7281750" y="3181475"/>
            <a:ext cx="559277" cy="5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2625550" y="3600238"/>
            <a:ext cx="559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Metal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3291350" y="3600238"/>
            <a:ext cx="559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Rock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1302950" y="3614063"/>
            <a:ext cx="559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Blues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1955025" y="3614063"/>
            <a:ext cx="559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Jazz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3919350" y="3600238"/>
            <a:ext cx="647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Reggae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4629300" y="3614063"/>
            <a:ext cx="559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Disco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5214350" y="3614063"/>
            <a:ext cx="696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Classical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5898525" y="3600238"/>
            <a:ext cx="647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Country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6545950" y="3600238"/>
            <a:ext cx="647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Hip Hop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7281750" y="3600238"/>
            <a:ext cx="522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Pop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p26"/>
          <p:cNvCxnSpPr/>
          <p:nvPr/>
        </p:nvCxnSpPr>
        <p:spPr>
          <a:xfrm>
            <a:off x="4440150" y="4018088"/>
            <a:ext cx="0" cy="3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2" name="Google Shape;292;p26"/>
          <p:cNvSpPr txBox="1"/>
          <p:nvPr/>
        </p:nvSpPr>
        <p:spPr>
          <a:xfrm>
            <a:off x="4244375" y="3933610"/>
            <a:ext cx="2079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Song Identification API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3558588" y="2785788"/>
            <a:ext cx="17631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GZTAN Dataset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3666165" y="4343150"/>
            <a:ext cx="1548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Testing Data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2637425" y="1116237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3321600" y="1116250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1697788" y="1106612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4005788" y="1116212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4653288" y="1116212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5337463" y="1116225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5984963" y="1116212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6632463" y="1116212"/>
            <a:ext cx="559277" cy="5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 rotWithShape="1">
          <a:blip r:embed="rId3">
            <a:alphaModFix/>
          </a:blip>
          <a:srcRect l="68337" t="40358" r="18065" b="37651"/>
          <a:stretch/>
        </p:blipFill>
        <p:spPr>
          <a:xfrm>
            <a:off x="7279963" y="1116212"/>
            <a:ext cx="559277" cy="5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2637500" y="1535000"/>
            <a:ext cx="559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Metal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3122800" y="1458800"/>
            <a:ext cx="922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Classic Pop and Rock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1609563" y="1463000"/>
            <a:ext cx="735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Jazz and Blues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3917562" y="1534975"/>
            <a:ext cx="647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Reggae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4427563" y="1463000"/>
            <a:ext cx="922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Dance and Electronica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5212563" y="1548800"/>
            <a:ext cx="696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Classical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5896738" y="1534975"/>
            <a:ext cx="647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Folk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6544163" y="1534975"/>
            <a:ext cx="647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Hip Hop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7279963" y="1534975"/>
            <a:ext cx="522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Pop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2862288" y="644350"/>
            <a:ext cx="31557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Million Songs Genre Dataset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3666163" y="1957225"/>
            <a:ext cx="1548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p26"/>
          <p:cNvCxnSpPr/>
          <p:nvPr/>
        </p:nvCxnSpPr>
        <p:spPr>
          <a:xfrm rot="10800000" flipH="1">
            <a:off x="216750" y="2589450"/>
            <a:ext cx="8704500" cy="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D8865-FAC0-4C6D-97FD-6EC025BA5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1971</Words>
  <Application>Microsoft Office PowerPoint</Application>
  <PresentationFormat>On-screen Show (16:9)</PresentationFormat>
  <Paragraphs>492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Nunito</vt:lpstr>
      <vt:lpstr>Consolas</vt:lpstr>
      <vt:lpstr>Calibri</vt:lpstr>
      <vt:lpstr>Shift</vt:lpstr>
      <vt:lpstr>Song Genre Classification</vt:lpstr>
      <vt:lpstr>What is this song’s genre?</vt:lpstr>
      <vt:lpstr>Why?</vt:lpstr>
      <vt:lpstr>A Brief History</vt:lpstr>
      <vt:lpstr>A little about audio files</vt:lpstr>
      <vt:lpstr>Metadata Model</vt:lpstr>
      <vt:lpstr>Inspiration</vt:lpstr>
      <vt:lpstr>Inspiration</vt:lpstr>
      <vt:lpstr>Data</vt:lpstr>
      <vt:lpstr>Implementation 1: Naïve Bayes</vt:lpstr>
      <vt:lpstr>Results - Easy Dataset</vt:lpstr>
      <vt:lpstr>Results - Hard Dataset</vt:lpstr>
      <vt:lpstr>Implementation 2: KNN</vt:lpstr>
      <vt:lpstr>KNN Results</vt:lpstr>
      <vt:lpstr>Audio Analysis</vt:lpstr>
      <vt:lpstr>Data Transformation</vt:lpstr>
      <vt:lpstr>Data Transformation (cont’d)</vt:lpstr>
      <vt:lpstr>Data Transformation (cont’d)</vt:lpstr>
      <vt:lpstr>Data</vt:lpstr>
      <vt:lpstr>Image Classification Analog</vt:lpstr>
      <vt:lpstr>LSTM Model</vt:lpstr>
      <vt:lpstr>Model Layout</vt:lpstr>
      <vt:lpstr>Final Model Segmentation Model</vt:lpstr>
      <vt:lpstr>Segmentation Model: Pre-Processing</vt:lpstr>
      <vt:lpstr>Segmentation Model: Pre-Processing</vt:lpstr>
      <vt:lpstr>Segmentation Model: Pre-Processing</vt:lpstr>
      <vt:lpstr>Segmentation Model: Training</vt:lpstr>
      <vt:lpstr>Segmentation Model: Training</vt:lpstr>
      <vt:lpstr>Segmentation Model: Neural Net</vt:lpstr>
      <vt:lpstr>Segmentation Model: Prediction</vt:lpstr>
      <vt:lpstr>Segmentation Model: Prediction</vt:lpstr>
      <vt:lpstr>Segmentation Model: Prediction</vt:lpstr>
      <vt:lpstr>Segmentation Model: Prediction</vt:lpstr>
      <vt:lpstr>Segmentation Model: Prediction</vt:lpstr>
      <vt:lpstr>Final Results Segmentation Model</vt:lpstr>
      <vt:lpstr>Segmentation Model: Accuracy</vt:lpstr>
      <vt:lpstr>Segmentation Model: Confidence</vt:lpstr>
      <vt:lpstr>Segmentation Model: Timing</vt:lpstr>
      <vt:lpstr>Segmentation Model: Timing</vt:lpstr>
      <vt:lpstr>Segmentation Model: Examples</vt:lpstr>
      <vt:lpstr>Segmentation Model: Examples</vt:lpstr>
      <vt:lpstr>Segmentation Model: Examples</vt:lpstr>
      <vt:lpstr>Segmentation Model: Examples</vt:lpstr>
      <vt:lpstr>Segmentation Model: Examples</vt:lpstr>
      <vt:lpstr>Segmentation Model: Web API</vt:lpstr>
      <vt:lpstr>Future Work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Song Genre Classification</dc:title>
  <dc:creator>Wyndham</dc:creator>
  <cp:lastModifiedBy>Sukris Vong</cp:lastModifiedBy>
  <cp:revision>32</cp:revision>
  <dcterms:modified xsi:type="dcterms:W3CDTF">2019-12-03T22:47:41Z</dcterms:modified>
</cp:coreProperties>
</file>